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2"/>
  </p:notesMasterIdLst>
  <p:sldIdLst>
    <p:sldId id="256" r:id="rId2"/>
    <p:sldId id="289" r:id="rId3"/>
    <p:sldId id="268" r:id="rId4"/>
    <p:sldId id="265" r:id="rId5"/>
    <p:sldId id="287" r:id="rId6"/>
    <p:sldId id="258" r:id="rId7"/>
    <p:sldId id="266" r:id="rId8"/>
    <p:sldId id="270" r:id="rId9"/>
    <p:sldId id="257" r:id="rId10"/>
    <p:sldId id="273" r:id="rId11"/>
    <p:sldId id="272" r:id="rId12"/>
    <p:sldId id="274" r:id="rId13"/>
    <p:sldId id="275" r:id="rId14"/>
    <p:sldId id="276" r:id="rId15"/>
    <p:sldId id="277" r:id="rId16"/>
    <p:sldId id="278" r:id="rId17"/>
    <p:sldId id="279" r:id="rId18"/>
    <p:sldId id="280" r:id="rId19"/>
    <p:sldId id="281" r:id="rId20"/>
    <p:sldId id="282" r:id="rId21"/>
    <p:sldId id="260" r:id="rId22"/>
    <p:sldId id="283" r:id="rId23"/>
    <p:sldId id="269" r:id="rId24"/>
    <p:sldId id="259" r:id="rId25"/>
    <p:sldId id="284" r:id="rId26"/>
    <p:sldId id="285" r:id="rId27"/>
    <p:sldId id="286" r:id="rId28"/>
    <p:sldId id="261" r:id="rId29"/>
    <p:sldId id="262" r:id="rId30"/>
    <p:sldId id="26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8" autoAdjust="0"/>
    <p:restoredTop sz="82481" autoAdjust="0"/>
  </p:normalViewPr>
  <p:slideViewPr>
    <p:cSldViewPr snapToGrid="0">
      <p:cViewPr varScale="1">
        <p:scale>
          <a:sx n="78" d="100"/>
          <a:sy n="78" d="100"/>
        </p:scale>
        <p:origin x="58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7649F2-7153-485A-A368-B01011AEAB40}" type="datetimeFigureOut">
              <a:rPr lang="en-US" smtClean="0"/>
              <a:t>11/9/2016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713662-5AF7-41A5-8044-1515CAA018CE}" type="slidenum">
              <a:rPr lang="en-US" smtClean="0"/>
              <a:t>‹#›</a:t>
            </a:fld>
            <a:endParaRPr lang="en-US"/>
          </a:p>
        </p:txBody>
      </p:sp>
    </p:spTree>
    <p:extLst>
      <p:ext uri="{BB962C8B-B14F-4D97-AF65-F5344CB8AC3E}">
        <p14:creationId xmlns:p14="http://schemas.microsoft.com/office/powerpoint/2010/main" val="1711784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Plan view of the walls. Roadway. 4 tiers with 3 benches. There is also a drainage ditch that runs along the top of wall</a:t>
            </a:r>
          </a:p>
          <a:p>
            <a:endParaRPr lang="en-US" dirty="0"/>
          </a:p>
        </p:txBody>
      </p:sp>
      <p:sp>
        <p:nvSpPr>
          <p:cNvPr id="4" name="Slide Number Placeholder 3"/>
          <p:cNvSpPr>
            <a:spLocks noGrp="1"/>
          </p:cNvSpPr>
          <p:nvPr>
            <p:ph type="sldNum" sz="quarter" idx="10"/>
          </p:nvPr>
        </p:nvSpPr>
        <p:spPr/>
        <p:txBody>
          <a:bodyPr/>
          <a:lstStyle/>
          <a:p>
            <a:fld id="{3A713662-5AF7-41A5-8044-1515CAA018CE}" type="slidenum">
              <a:rPr lang="en-US" smtClean="0"/>
              <a:t>6</a:t>
            </a:fld>
            <a:endParaRPr lang="en-US"/>
          </a:p>
        </p:txBody>
      </p:sp>
    </p:spTree>
    <p:extLst>
      <p:ext uri="{BB962C8B-B14F-4D97-AF65-F5344CB8AC3E}">
        <p14:creationId xmlns:p14="http://schemas.microsoft.com/office/powerpoint/2010/main" val="2137441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with the strain gauges we could determine the load distribution through the bond zone and get the allowable LTR</a:t>
            </a:r>
          </a:p>
          <a:p>
            <a:endParaRPr lang="en-US" dirty="0"/>
          </a:p>
        </p:txBody>
      </p:sp>
      <p:sp>
        <p:nvSpPr>
          <p:cNvPr id="4" name="Slide Number Placeholder 3"/>
          <p:cNvSpPr>
            <a:spLocks noGrp="1"/>
          </p:cNvSpPr>
          <p:nvPr>
            <p:ph type="sldNum" sz="quarter" idx="10"/>
          </p:nvPr>
        </p:nvSpPr>
        <p:spPr/>
        <p:txBody>
          <a:bodyPr/>
          <a:lstStyle/>
          <a:p>
            <a:fld id="{3A713662-5AF7-41A5-8044-1515CAA018CE}" type="slidenum">
              <a:rPr lang="en-US" smtClean="0"/>
              <a:t>18</a:t>
            </a:fld>
            <a:endParaRPr lang="en-US"/>
          </a:p>
        </p:txBody>
      </p:sp>
    </p:spTree>
    <p:extLst>
      <p:ext uri="{BB962C8B-B14F-4D97-AF65-F5344CB8AC3E}">
        <p14:creationId xmlns:p14="http://schemas.microsoft.com/office/powerpoint/2010/main" val="1263560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started with the load test program and it everything was perfect. The first 3 testes were predominantly in </a:t>
            </a:r>
            <a:r>
              <a:rPr lang="en-US" dirty="0" err="1" smtClean="0"/>
              <a:t>chert</a:t>
            </a:r>
            <a:r>
              <a:rPr lang="en-US" dirty="0" smtClean="0"/>
              <a:t> and weathered shale. Then the following two tests failed. These testes were in cherty clay and highly weathered </a:t>
            </a:r>
            <a:r>
              <a:rPr lang="en-US" dirty="0" err="1" smtClean="0"/>
              <a:t>chert</a:t>
            </a:r>
            <a:r>
              <a:rPr lang="en-US" dirty="0" smtClean="0"/>
              <a:t> with clay. Due to the failed tests, the spacing of the nails was reduced in approximately 35% for the nails in residual soils. </a:t>
            </a:r>
          </a:p>
          <a:p>
            <a:endParaRPr lang="en-US" dirty="0"/>
          </a:p>
        </p:txBody>
      </p:sp>
      <p:sp>
        <p:nvSpPr>
          <p:cNvPr id="4" name="Slide Number Placeholder 3"/>
          <p:cNvSpPr>
            <a:spLocks noGrp="1"/>
          </p:cNvSpPr>
          <p:nvPr>
            <p:ph type="sldNum" sz="quarter" idx="10"/>
          </p:nvPr>
        </p:nvSpPr>
        <p:spPr/>
        <p:txBody>
          <a:bodyPr/>
          <a:lstStyle/>
          <a:p>
            <a:fld id="{3A713662-5AF7-41A5-8044-1515CAA018CE}" type="slidenum">
              <a:rPr lang="en-US" smtClean="0"/>
              <a:t>20</a:t>
            </a:fld>
            <a:endParaRPr lang="en-US"/>
          </a:p>
        </p:txBody>
      </p:sp>
    </p:spTree>
    <p:extLst>
      <p:ext uri="{BB962C8B-B14F-4D97-AF65-F5344CB8AC3E}">
        <p14:creationId xmlns:p14="http://schemas.microsoft.com/office/powerpoint/2010/main" val="1157852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Nails drilled with a down-the-hole hammer attached to an excavator, air flushed. They also had a </a:t>
            </a:r>
            <a:r>
              <a:rPr lang="en-US" dirty="0" err="1" smtClean="0"/>
              <a:t>casagrande</a:t>
            </a:r>
            <a:r>
              <a:rPr lang="en-US" dirty="0" smtClean="0"/>
              <a:t> rig with the same 8" DHH. In this picture you can also see the epoxy coated nails every 4 </a:t>
            </a:r>
            <a:r>
              <a:rPr lang="en-US" dirty="0" err="1" smtClean="0"/>
              <a:t>ft</a:t>
            </a:r>
            <a:r>
              <a:rPr lang="en-US" dirty="0" smtClean="0"/>
              <a:t> and the drainage strips.</a:t>
            </a:r>
          </a:p>
          <a:p>
            <a:endParaRPr lang="en-US" dirty="0"/>
          </a:p>
        </p:txBody>
      </p:sp>
      <p:sp>
        <p:nvSpPr>
          <p:cNvPr id="4" name="Slide Number Placeholder 3"/>
          <p:cNvSpPr>
            <a:spLocks noGrp="1"/>
          </p:cNvSpPr>
          <p:nvPr>
            <p:ph type="sldNum" sz="quarter" idx="10"/>
          </p:nvPr>
        </p:nvSpPr>
        <p:spPr/>
        <p:txBody>
          <a:bodyPr/>
          <a:lstStyle/>
          <a:p>
            <a:fld id="{3A713662-5AF7-41A5-8044-1515CAA018CE}" type="slidenum">
              <a:rPr lang="en-US" smtClean="0"/>
              <a:t>22</a:t>
            </a:fld>
            <a:endParaRPr lang="en-US"/>
          </a:p>
        </p:txBody>
      </p:sp>
    </p:spTree>
    <p:extLst>
      <p:ext uri="{BB962C8B-B14F-4D97-AF65-F5344CB8AC3E}">
        <p14:creationId xmlns:p14="http://schemas.microsoft.com/office/powerpoint/2010/main" val="1993149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Days before the picture, there were heavy rains in the area. This amount of water was visible in two relatively small zones of the wall and is evident that the drainage strips and horizontal drains are working. </a:t>
            </a:r>
          </a:p>
          <a:p>
            <a:endParaRPr lang="en-US" dirty="0"/>
          </a:p>
        </p:txBody>
      </p:sp>
      <p:sp>
        <p:nvSpPr>
          <p:cNvPr id="4" name="Slide Number Placeholder 3"/>
          <p:cNvSpPr>
            <a:spLocks noGrp="1"/>
          </p:cNvSpPr>
          <p:nvPr>
            <p:ph type="sldNum" sz="quarter" idx="10"/>
          </p:nvPr>
        </p:nvSpPr>
        <p:spPr/>
        <p:txBody>
          <a:bodyPr/>
          <a:lstStyle/>
          <a:p>
            <a:fld id="{3A713662-5AF7-41A5-8044-1515CAA018CE}" type="slidenum">
              <a:rPr lang="en-US" smtClean="0"/>
              <a:t>29</a:t>
            </a:fld>
            <a:endParaRPr lang="en-US"/>
          </a:p>
        </p:txBody>
      </p:sp>
    </p:spTree>
    <p:extLst>
      <p:ext uri="{BB962C8B-B14F-4D97-AF65-F5344CB8AC3E}">
        <p14:creationId xmlns:p14="http://schemas.microsoft.com/office/powerpoint/2010/main" val="4212988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Extensive geotechnical exploration and geologic mapping was performed by ALDOT. This is an elevation view of the wall. Since this is a mountain, there is a well defined rock core. As defined in the geological group, the rocks included in the mountain rock core were limestone, shale, sandstone and </a:t>
            </a:r>
            <a:r>
              <a:rPr lang="en-US" dirty="0" err="1" smtClean="0"/>
              <a:t>chert</a:t>
            </a:r>
            <a:r>
              <a:rPr lang="en-US" dirty="0" smtClean="0"/>
              <a:t>.  This rock mass was as if you took a stratigraphy with horizontal bedding and turned  it 90 </a:t>
            </a:r>
            <a:r>
              <a:rPr lang="en-US" dirty="0" err="1" smtClean="0"/>
              <a:t>degress</a:t>
            </a:r>
            <a:r>
              <a:rPr lang="en-US" dirty="0" smtClean="0"/>
              <a:t>. </a:t>
            </a:r>
          </a:p>
          <a:p>
            <a:endParaRPr lang="en-US" dirty="0" smtClean="0"/>
          </a:p>
          <a:p>
            <a:r>
              <a:rPr lang="en-US" dirty="0" smtClean="0"/>
              <a:t>Soils also varied from Silty and clayey sands, Lean clay and cherty clay.</a:t>
            </a:r>
          </a:p>
          <a:p>
            <a:endParaRPr lang="en-US" dirty="0" smtClean="0"/>
          </a:p>
          <a:p>
            <a:r>
              <a:rPr lang="en-US" dirty="0" smtClean="0"/>
              <a:t>This picture shows the variability of the residual soils  in a very small portion of the wall.  </a:t>
            </a:r>
          </a:p>
          <a:p>
            <a:endParaRPr lang="en-US" dirty="0"/>
          </a:p>
        </p:txBody>
      </p:sp>
      <p:sp>
        <p:nvSpPr>
          <p:cNvPr id="4" name="Slide Number Placeholder 3"/>
          <p:cNvSpPr>
            <a:spLocks noGrp="1"/>
          </p:cNvSpPr>
          <p:nvPr>
            <p:ph type="sldNum" sz="quarter" idx="10"/>
          </p:nvPr>
        </p:nvSpPr>
        <p:spPr/>
        <p:txBody>
          <a:bodyPr/>
          <a:lstStyle/>
          <a:p>
            <a:fld id="{3A713662-5AF7-41A5-8044-1515CAA018CE}" type="slidenum">
              <a:rPr lang="en-US" smtClean="0"/>
              <a:t>7</a:t>
            </a:fld>
            <a:endParaRPr lang="en-US"/>
          </a:p>
        </p:txBody>
      </p:sp>
    </p:spTree>
    <p:extLst>
      <p:ext uri="{BB962C8B-B14F-4D97-AF65-F5344CB8AC3E}">
        <p14:creationId xmlns:p14="http://schemas.microsoft.com/office/powerpoint/2010/main" val="142215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Original project intent from ALDOT was to make this wall a traditional soil nail wall. Again, the maximum height of the wall was approximately 150 ft.  Russo approached Schnabel to request potential</a:t>
            </a:r>
            <a:r>
              <a:rPr lang="en-US" baseline="0" dirty="0" smtClean="0"/>
              <a:t> </a:t>
            </a:r>
            <a:r>
              <a:rPr lang="en-US" dirty="0" smtClean="0"/>
              <a:t>design assistance and VE alternatives.  The basic soil nail</a:t>
            </a:r>
            <a:r>
              <a:rPr lang="en-US" baseline="0" dirty="0" smtClean="0"/>
              <a:t> design approach was producing soil nails that were too long. </a:t>
            </a:r>
            <a:endParaRPr lang="en-US" dirty="0"/>
          </a:p>
        </p:txBody>
      </p:sp>
      <p:sp>
        <p:nvSpPr>
          <p:cNvPr id="4" name="Slide Number Placeholder 3"/>
          <p:cNvSpPr>
            <a:spLocks noGrp="1"/>
          </p:cNvSpPr>
          <p:nvPr>
            <p:ph type="sldNum" sz="quarter" idx="10"/>
          </p:nvPr>
        </p:nvSpPr>
        <p:spPr/>
        <p:txBody>
          <a:bodyPr/>
          <a:lstStyle/>
          <a:p>
            <a:fld id="{3A713662-5AF7-41A5-8044-1515CAA018CE}" type="slidenum">
              <a:rPr lang="en-US" smtClean="0"/>
              <a:t>8</a:t>
            </a:fld>
            <a:endParaRPr lang="en-US"/>
          </a:p>
        </p:txBody>
      </p:sp>
    </p:spTree>
    <p:extLst>
      <p:ext uri="{BB962C8B-B14F-4D97-AF65-F5344CB8AC3E}">
        <p14:creationId xmlns:p14="http://schemas.microsoft.com/office/powerpoint/2010/main" val="662884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Ran slope stability analyses and confirmed that there was deep global stability failure surface that was 30-40 </a:t>
            </a:r>
            <a:r>
              <a:rPr lang="en-US" dirty="0" err="1" smtClean="0"/>
              <a:t>ft</a:t>
            </a:r>
            <a:r>
              <a:rPr lang="en-US" dirty="0" smtClean="0"/>
              <a:t> deep without any support. When you model your nails, we found out that very long nails were required to accomplish a FS of 1.5 for the long term condition. That's when we decided to combine two technologies and design a hybrid wall. </a:t>
            </a:r>
          </a:p>
          <a:p>
            <a:endParaRPr lang="en-US" dirty="0"/>
          </a:p>
        </p:txBody>
      </p:sp>
      <p:sp>
        <p:nvSpPr>
          <p:cNvPr id="4" name="Slide Number Placeholder 3"/>
          <p:cNvSpPr>
            <a:spLocks noGrp="1"/>
          </p:cNvSpPr>
          <p:nvPr>
            <p:ph type="sldNum" sz="quarter" idx="10"/>
          </p:nvPr>
        </p:nvSpPr>
        <p:spPr/>
        <p:txBody>
          <a:bodyPr/>
          <a:lstStyle/>
          <a:p>
            <a:fld id="{3A713662-5AF7-41A5-8044-1515CAA018CE}" type="slidenum">
              <a:rPr lang="en-US" smtClean="0"/>
              <a:t>10</a:t>
            </a:fld>
            <a:endParaRPr lang="en-US"/>
          </a:p>
        </p:txBody>
      </p:sp>
    </p:spTree>
    <p:extLst>
      <p:ext uri="{BB962C8B-B14F-4D97-AF65-F5344CB8AC3E}">
        <p14:creationId xmlns:p14="http://schemas.microsoft.com/office/powerpoint/2010/main" val="3151398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took care of the deep global stability issue with long tiebacks and handle the shallow global stability of each wall with soil nails. </a:t>
            </a:r>
          </a:p>
          <a:p>
            <a:r>
              <a:rPr lang="en-US" dirty="0" smtClean="0"/>
              <a:t>Global stability target FS was accomplished with 3 levels 245 kip tieback at 6 </a:t>
            </a:r>
            <a:r>
              <a:rPr lang="en-US" dirty="0" err="1" smtClean="0"/>
              <a:t>ft</a:t>
            </a:r>
            <a:r>
              <a:rPr lang="en-US" dirty="0" smtClean="0"/>
              <a:t> o-c.</a:t>
            </a:r>
          </a:p>
          <a:p>
            <a:endParaRPr lang="en-US" dirty="0"/>
          </a:p>
        </p:txBody>
      </p:sp>
      <p:sp>
        <p:nvSpPr>
          <p:cNvPr id="4" name="Slide Number Placeholder 3"/>
          <p:cNvSpPr>
            <a:spLocks noGrp="1"/>
          </p:cNvSpPr>
          <p:nvPr>
            <p:ph type="sldNum" sz="quarter" idx="10"/>
          </p:nvPr>
        </p:nvSpPr>
        <p:spPr/>
        <p:txBody>
          <a:bodyPr/>
          <a:lstStyle/>
          <a:p>
            <a:fld id="{3A713662-5AF7-41A5-8044-1515CAA018CE}" type="slidenum">
              <a:rPr lang="en-US" smtClean="0"/>
              <a:t>11</a:t>
            </a:fld>
            <a:endParaRPr lang="en-US"/>
          </a:p>
        </p:txBody>
      </p:sp>
    </p:spTree>
    <p:extLst>
      <p:ext uri="{BB962C8B-B14F-4D97-AF65-F5344CB8AC3E}">
        <p14:creationId xmlns:p14="http://schemas.microsoft.com/office/powerpoint/2010/main" val="1611513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shallow global stability target FS of the walls was accomplished with short soil nails. This was cheaper and more effective solution than the initially proposed. </a:t>
            </a:r>
          </a:p>
          <a:p>
            <a:endParaRPr lang="en-US" dirty="0"/>
          </a:p>
        </p:txBody>
      </p:sp>
      <p:sp>
        <p:nvSpPr>
          <p:cNvPr id="4" name="Slide Number Placeholder 3"/>
          <p:cNvSpPr>
            <a:spLocks noGrp="1"/>
          </p:cNvSpPr>
          <p:nvPr>
            <p:ph type="sldNum" sz="quarter" idx="10"/>
          </p:nvPr>
        </p:nvSpPr>
        <p:spPr/>
        <p:txBody>
          <a:bodyPr/>
          <a:lstStyle/>
          <a:p>
            <a:fld id="{3A713662-5AF7-41A5-8044-1515CAA018CE}" type="slidenum">
              <a:rPr lang="en-US" smtClean="0"/>
              <a:t>12</a:t>
            </a:fld>
            <a:endParaRPr lang="en-US"/>
          </a:p>
        </p:txBody>
      </p:sp>
    </p:spTree>
    <p:extLst>
      <p:ext uri="{BB962C8B-B14F-4D97-AF65-F5344CB8AC3E}">
        <p14:creationId xmlns:p14="http://schemas.microsoft.com/office/powerpoint/2010/main" val="1425112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 the wall components are Soil nails, Tiebacks, Permanent facing (due to project requirements and schedule we designed the permanent facing as two layers of shotcrete 5" thick each. First layer was considered very temporary. The contractor shot the first layer, set the plates an tighter the nuts, then came back when the shotcrete was at least 500 psi and shot the final 5 inches. Then they proceeded to excavate the next lift. Each lift was completed with a final facing before the next one was excavated. we were able to accomplish this without the use of headed studs</a:t>
            </a:r>
          </a:p>
          <a:p>
            <a:endParaRPr lang="en-US" dirty="0"/>
          </a:p>
        </p:txBody>
      </p:sp>
      <p:sp>
        <p:nvSpPr>
          <p:cNvPr id="4" name="Slide Number Placeholder 3"/>
          <p:cNvSpPr>
            <a:spLocks noGrp="1"/>
          </p:cNvSpPr>
          <p:nvPr>
            <p:ph type="sldNum" sz="quarter" idx="10"/>
          </p:nvPr>
        </p:nvSpPr>
        <p:spPr/>
        <p:txBody>
          <a:bodyPr/>
          <a:lstStyle/>
          <a:p>
            <a:fld id="{3A713662-5AF7-41A5-8044-1515CAA018CE}" type="slidenum">
              <a:rPr lang="en-US" smtClean="0"/>
              <a:t>13</a:t>
            </a:fld>
            <a:endParaRPr lang="en-US"/>
          </a:p>
        </p:txBody>
      </p:sp>
    </p:spTree>
    <p:extLst>
      <p:ext uri="{BB962C8B-B14F-4D97-AF65-F5344CB8AC3E}">
        <p14:creationId xmlns:p14="http://schemas.microsoft.com/office/powerpoint/2010/main" val="1351806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Other important components were a tie-</a:t>
            </a:r>
            <a:r>
              <a:rPr lang="en-US" dirty="0" err="1" smtClean="0"/>
              <a:t>beack</a:t>
            </a:r>
            <a:r>
              <a:rPr lang="en-US" dirty="0" smtClean="0"/>
              <a:t> used to support and  distribute the load from the tiebacks;  </a:t>
            </a:r>
            <a:r>
              <a:rPr lang="en-US" dirty="0" err="1" smtClean="0"/>
              <a:t>eventhough</a:t>
            </a:r>
            <a:r>
              <a:rPr lang="en-US" dirty="0" smtClean="0"/>
              <a:t> all the borings were being dry, We installed 20' long </a:t>
            </a:r>
            <a:r>
              <a:rPr lang="en-US" dirty="0" err="1" smtClean="0"/>
              <a:t>subhorizontal</a:t>
            </a:r>
            <a:r>
              <a:rPr lang="en-US" dirty="0" smtClean="0"/>
              <a:t> drains and drainage strips </a:t>
            </a:r>
          </a:p>
          <a:p>
            <a:endParaRPr lang="en-US" dirty="0"/>
          </a:p>
        </p:txBody>
      </p:sp>
      <p:sp>
        <p:nvSpPr>
          <p:cNvPr id="4" name="Slide Number Placeholder 3"/>
          <p:cNvSpPr>
            <a:spLocks noGrp="1"/>
          </p:cNvSpPr>
          <p:nvPr>
            <p:ph type="sldNum" sz="quarter" idx="10"/>
          </p:nvPr>
        </p:nvSpPr>
        <p:spPr/>
        <p:txBody>
          <a:bodyPr/>
          <a:lstStyle/>
          <a:p>
            <a:fld id="{3A713662-5AF7-41A5-8044-1515CAA018CE}" type="slidenum">
              <a:rPr lang="en-US" smtClean="0"/>
              <a:t>14</a:t>
            </a:fld>
            <a:endParaRPr lang="en-US"/>
          </a:p>
        </p:txBody>
      </p:sp>
    </p:spTree>
    <p:extLst>
      <p:ext uri="{BB962C8B-B14F-4D97-AF65-F5344CB8AC3E}">
        <p14:creationId xmlns:p14="http://schemas.microsoft.com/office/powerpoint/2010/main" val="3510511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Initially, we developed a load testing program based on a load transfer ratio of 8.4 kip/</a:t>
            </a:r>
            <a:r>
              <a:rPr lang="en-US" dirty="0" err="1" smtClean="0"/>
              <a:t>ft</a:t>
            </a:r>
            <a:r>
              <a:rPr lang="en-US" dirty="0" smtClean="0"/>
              <a:t> for the residual soils and rock. Which was based in local experience. Since the geology was very variable, several load tests were required. </a:t>
            </a:r>
          </a:p>
          <a:p>
            <a:endParaRPr lang="en-US" dirty="0"/>
          </a:p>
        </p:txBody>
      </p:sp>
      <p:sp>
        <p:nvSpPr>
          <p:cNvPr id="4" name="Slide Number Placeholder 3"/>
          <p:cNvSpPr>
            <a:spLocks noGrp="1"/>
          </p:cNvSpPr>
          <p:nvPr>
            <p:ph type="sldNum" sz="quarter" idx="10"/>
          </p:nvPr>
        </p:nvSpPr>
        <p:spPr/>
        <p:txBody>
          <a:bodyPr/>
          <a:lstStyle/>
          <a:p>
            <a:fld id="{3A713662-5AF7-41A5-8044-1515CAA018CE}" type="slidenum">
              <a:rPr lang="en-US" smtClean="0"/>
              <a:t>17</a:t>
            </a:fld>
            <a:endParaRPr lang="en-US"/>
          </a:p>
        </p:txBody>
      </p:sp>
    </p:spTree>
    <p:extLst>
      <p:ext uri="{BB962C8B-B14F-4D97-AF65-F5344CB8AC3E}">
        <p14:creationId xmlns:p14="http://schemas.microsoft.com/office/powerpoint/2010/main" val="1638487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7411" y="6248400"/>
            <a:ext cx="816342" cy="489199"/>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1559" y="6326224"/>
            <a:ext cx="1487306" cy="402187"/>
          </a:xfrm>
          <a:prstGeom prst="rect">
            <a:avLst/>
          </a:prstGeom>
          <a:effectLst>
            <a:outerShdw blurRad="50800" dist="38100" dir="2700000" algn="tl" rotWithShape="0">
              <a:prstClr val="black">
                <a:alpha val="40000"/>
              </a:prstClr>
            </a:outerShdw>
          </a:effec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11/9/2016</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11/9/2016</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iming>
    <p:tnLst>
      <p:par>
        <p:cTn id="1" dur="indefinite" restart="never" nodeType="tmRoot"/>
      </p:par>
    </p:tnLst>
  </p:timing>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1237860"/>
          </a:xfrm>
        </p:spPr>
        <p:txBody>
          <a:bodyPr>
            <a:normAutofit fontScale="90000"/>
          </a:bodyPr>
          <a:lstStyle/>
          <a:p>
            <a:r>
              <a:rPr lang="en-US" dirty="0">
                <a:solidFill>
                  <a:srgbClr val="0070C0"/>
                </a:solidFill>
              </a:rPr>
              <a:t>A Hybrid Retaining Wall to Conquer a Massive Slope</a:t>
            </a:r>
          </a:p>
        </p:txBody>
      </p:sp>
      <p:sp>
        <p:nvSpPr>
          <p:cNvPr id="3" name="Subtitle 2"/>
          <p:cNvSpPr>
            <a:spLocks noGrp="1"/>
          </p:cNvSpPr>
          <p:nvPr>
            <p:ph type="subTitle" idx="1"/>
          </p:nvPr>
        </p:nvSpPr>
        <p:spPr>
          <a:xfrm>
            <a:off x="1751012" y="1818752"/>
            <a:ext cx="8676222" cy="947057"/>
          </a:xfrm>
        </p:spPr>
        <p:txBody>
          <a:bodyPr/>
          <a:lstStyle/>
          <a:p>
            <a:r>
              <a:rPr lang="en-US" dirty="0" smtClean="0">
                <a:solidFill>
                  <a:srgbClr val="0070C0"/>
                </a:solidFill>
              </a:rPr>
              <a:t>Birmingham northern beltline</a:t>
            </a:r>
          </a:p>
          <a:p>
            <a:r>
              <a:rPr lang="en-US" dirty="0" smtClean="0">
                <a:solidFill>
                  <a:srgbClr val="0070C0"/>
                </a:solidFill>
              </a:rPr>
              <a:t>SR-959</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9438" y="4917158"/>
            <a:ext cx="2626842" cy="1574154"/>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686" y="5342458"/>
            <a:ext cx="3338291" cy="902716"/>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5048" y="2916499"/>
            <a:ext cx="2425959" cy="24259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3398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b="31757"/>
          <a:stretch/>
        </p:blipFill>
        <p:spPr>
          <a:xfrm>
            <a:off x="981987" y="179962"/>
            <a:ext cx="10224850" cy="6216994"/>
          </a:xfrm>
          <a:prstGeom prst="rect">
            <a:avLst/>
          </a:prstGeom>
        </p:spPr>
      </p:pic>
    </p:spTree>
    <p:extLst>
      <p:ext uri="{BB962C8B-B14F-4D97-AF65-F5344CB8AC3E}">
        <p14:creationId xmlns:p14="http://schemas.microsoft.com/office/powerpoint/2010/main" val="24887122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b="32058"/>
          <a:stretch/>
        </p:blipFill>
        <p:spPr>
          <a:xfrm>
            <a:off x="1141413" y="0"/>
            <a:ext cx="10110740" cy="6301348"/>
          </a:xfrm>
          <a:prstGeom prst="rect">
            <a:avLst/>
          </a:prstGeom>
        </p:spPr>
      </p:pic>
    </p:spTree>
    <p:extLst>
      <p:ext uri="{BB962C8B-B14F-4D97-AF65-F5344CB8AC3E}">
        <p14:creationId xmlns:p14="http://schemas.microsoft.com/office/powerpoint/2010/main" val="30626018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b="31742"/>
          <a:stretch/>
        </p:blipFill>
        <p:spPr>
          <a:xfrm>
            <a:off x="1141413" y="0"/>
            <a:ext cx="9943153" cy="6225693"/>
          </a:xfrm>
          <a:prstGeom prst="rect">
            <a:avLst/>
          </a:prstGeom>
        </p:spPr>
      </p:pic>
    </p:spTree>
    <p:extLst>
      <p:ext uri="{BB962C8B-B14F-4D97-AF65-F5344CB8AC3E}">
        <p14:creationId xmlns:p14="http://schemas.microsoft.com/office/powerpoint/2010/main" val="4787987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ontent Placeholder 1"/>
          <p:cNvSpPr txBox="1">
            <a:spLocks/>
          </p:cNvSpPr>
          <p:nvPr/>
        </p:nvSpPr>
        <p:spPr>
          <a:xfrm>
            <a:off x="8392937" y="753044"/>
            <a:ext cx="3348350" cy="5174343"/>
          </a:xfrm>
          <a:prstGeom prst="rect">
            <a:avLst/>
          </a:prstGeom>
        </p:spPr>
        <p:txBody>
          <a:bodyPr vert="horz" lIns="91440" tIns="45720" rIns="91440" bIns="45720" rtlCol="0">
            <a:normAutofit fontScale="85000" lnSpcReduction="20000"/>
          </a:bodyPr>
          <a:lstStyle>
            <a:lvl1pPr marL="457200" indent="-457200" algn="l" defTabSz="914400" rtl="0" eaLnBrk="1" latinLnBrk="0" hangingPunct="1">
              <a:spcBef>
                <a:spcPct val="20000"/>
              </a:spcBef>
              <a:buClr>
                <a:srgbClr val="E37F1C"/>
              </a:buClr>
              <a:buSzPct val="75000"/>
              <a:buFont typeface="Wingdings" panose="05000000000000000000" pitchFamily="2" charset="2"/>
              <a:buChar char=""/>
              <a:defRPr lang="en-US" sz="2800" b="0" kern="120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7DB552"/>
              </a:buClr>
              <a:buSzPct val="75000"/>
              <a:buFont typeface="Wingdings" panose="05000000000000000000" pitchFamily="2" charset="2"/>
              <a:buChar char=""/>
              <a:defRPr lang="en-US" sz="2000" kern="1200" smtClean="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386190"/>
              </a:buClr>
              <a:buSzPct val="75000"/>
              <a:buFont typeface="Wingdings" panose="05000000000000000000" pitchFamily="2" charset="2"/>
              <a:buChar char=""/>
              <a:defRPr lang="en-US" sz="1800" kern="1200" smtClean="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en-US" sz="2000" kern="1200" smtClean="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lang="en-US"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
                <a:srgbClr val="E37F1C"/>
              </a:buClr>
              <a:buSzPct val="75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Soil Nails</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6V:6H Spacing</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#11 Bars</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20 ft, 25ft and 35 ft long</a:t>
            </a:r>
          </a:p>
          <a:p>
            <a:pPr marL="457200" marR="0" lvl="0" indent="-457200" algn="l" defTabSz="914400" rtl="0" eaLnBrk="1" fontAlgn="auto" latinLnBrk="0" hangingPunct="1">
              <a:lnSpc>
                <a:spcPct val="100000"/>
              </a:lnSpc>
              <a:spcBef>
                <a:spcPct val="20000"/>
              </a:spcBef>
              <a:spcAft>
                <a:spcPts val="0"/>
              </a:spcAft>
              <a:buClr>
                <a:srgbClr val="E37F1C"/>
              </a:buClr>
              <a:buSzPct val="75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Tiebacks</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6 ft o-c Spacing</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7 Strands (245 kip)</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80 ft long</a:t>
            </a:r>
          </a:p>
          <a:p>
            <a:pPr marL="457200" marR="0" lvl="0" indent="-457200" algn="l" defTabSz="914400" rtl="0" eaLnBrk="1" fontAlgn="auto" latinLnBrk="0" hangingPunct="1">
              <a:lnSpc>
                <a:spcPct val="100000"/>
              </a:lnSpc>
              <a:spcBef>
                <a:spcPct val="20000"/>
              </a:spcBef>
              <a:spcAft>
                <a:spcPts val="0"/>
              </a:spcAft>
              <a:buClr>
                <a:srgbClr val="E37F1C"/>
              </a:buClr>
              <a:buSzPct val="75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Temporary Facing</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Shotcrete</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5 inch thick</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W5 x W5 WWM</a:t>
            </a:r>
          </a:p>
          <a:p>
            <a:pPr marL="457200" marR="0" lvl="0" indent="-457200" algn="l" defTabSz="914400" rtl="0" eaLnBrk="1" fontAlgn="auto" latinLnBrk="0" hangingPunct="1">
              <a:lnSpc>
                <a:spcPct val="100000"/>
              </a:lnSpc>
              <a:spcBef>
                <a:spcPct val="20000"/>
              </a:spcBef>
              <a:spcAft>
                <a:spcPts val="0"/>
              </a:spcAft>
              <a:buClr>
                <a:srgbClr val="E37F1C"/>
              </a:buClr>
              <a:buSzPct val="75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Permanent Facing</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Shotcrete</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5 inches thick</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W5 x W5 WWM</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1"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No Shear Studs!!</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endParaRPr kumimoji="0" lang="en-US" sz="2000" b="0"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endParaRPr kumimoji="0" lang="en-US" sz="2000" b="0" i="0" u="none" strike="noStrike" kern="1200" cap="none" spc="0" normalizeH="0" baseline="0" noProof="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endParaRPr kumimoji="0" lang="en-US" sz="2000" b="0" i="0" u="none" strike="noStrike" kern="1200" cap="none" spc="0" normalizeH="0" baseline="0" noProof="0" dirty="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19" y="194310"/>
            <a:ext cx="7989975" cy="5992481"/>
          </a:xfrm>
          <a:prstGeom prst="rect">
            <a:avLst/>
          </a:prstGeom>
          <a:effectLst>
            <a:softEdge rad="31750"/>
          </a:effectLst>
        </p:spPr>
      </p:pic>
    </p:spTree>
    <p:extLst>
      <p:ext uri="{BB962C8B-B14F-4D97-AF65-F5344CB8AC3E}">
        <p14:creationId xmlns:p14="http://schemas.microsoft.com/office/powerpoint/2010/main" val="33550135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685355" y="0"/>
            <a:ext cx="9180441" cy="62865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808221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09345" y="0"/>
            <a:ext cx="9021852" cy="62344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91529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407" y="486383"/>
            <a:ext cx="7222320" cy="5416740"/>
          </a:xfrm>
          <a:prstGeom prst="rect">
            <a:avLst/>
          </a:prstGeom>
          <a:effectLst>
            <a:outerShdw blurRad="50800" dist="38100" dir="2700000" algn="tl" rotWithShape="0">
              <a:prstClr val="black">
                <a:alpha val="40000"/>
              </a:prstClr>
            </a:outerShdw>
            <a:softEdge rad="31750"/>
          </a:effectLst>
        </p:spPr>
      </p:pic>
      <p:sp>
        <p:nvSpPr>
          <p:cNvPr id="6" name="Content Placeholder 1"/>
          <p:cNvSpPr txBox="1">
            <a:spLocks/>
          </p:cNvSpPr>
          <p:nvPr/>
        </p:nvSpPr>
        <p:spPr>
          <a:xfrm>
            <a:off x="7518730" y="870680"/>
            <a:ext cx="4673270" cy="5334000"/>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Clr>
                <a:srgbClr val="E37F1C"/>
              </a:buClr>
              <a:buSzPct val="75000"/>
              <a:buFont typeface="Wingdings" panose="05000000000000000000" pitchFamily="2" charset="2"/>
              <a:buChar char=""/>
              <a:defRPr lang="en-US" sz="2800" b="0" kern="120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7DB552"/>
              </a:buClr>
              <a:buSzPct val="75000"/>
              <a:buFont typeface="Wingdings" panose="05000000000000000000" pitchFamily="2" charset="2"/>
              <a:buChar char=""/>
              <a:defRPr lang="en-US" sz="2000" kern="1200" smtClean="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386190"/>
              </a:buClr>
              <a:buSzPct val="75000"/>
              <a:buFont typeface="Wingdings" panose="05000000000000000000" pitchFamily="2" charset="2"/>
              <a:buChar char=""/>
              <a:defRPr lang="en-US" sz="1800" kern="1200" smtClean="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en-US" sz="2000" kern="1200" smtClean="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lang="en-US"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
                <a:srgbClr val="E37F1C"/>
              </a:buClr>
              <a:buSzPct val="75000"/>
              <a:buFont typeface="Wingdings" panose="05000000000000000000" pitchFamily="2" charset="2"/>
              <a:buChar char=""/>
              <a:tabLst/>
              <a:defRPr/>
            </a:pPr>
            <a:r>
              <a:rPr kumimoji="0" lang="en-US" sz="28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Soil Nails</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325 -  20 ft long nails</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552- 25 ft long nails</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676 -  35 ft long nails</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Total Soil Nails = 1552</a:t>
            </a:r>
          </a:p>
          <a:p>
            <a:pPr marL="457200" marR="0" lvl="0" indent="-457200" algn="l" defTabSz="914400" rtl="0" eaLnBrk="1" fontAlgn="auto" latinLnBrk="0" hangingPunct="1">
              <a:lnSpc>
                <a:spcPct val="100000"/>
              </a:lnSpc>
              <a:spcBef>
                <a:spcPct val="20000"/>
              </a:spcBef>
              <a:spcAft>
                <a:spcPts val="0"/>
              </a:spcAft>
              <a:buClr>
                <a:srgbClr val="E37F1C"/>
              </a:buClr>
              <a:buSzPct val="75000"/>
              <a:buFont typeface="Wingdings" panose="05000000000000000000" pitchFamily="2" charset="2"/>
              <a:buChar char=""/>
              <a:tabLst/>
              <a:defRPr/>
            </a:pPr>
            <a:r>
              <a:rPr kumimoji="0" lang="en-US" sz="28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Tiebacks</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136 - 80 ft long tiebacks </a:t>
            </a:r>
          </a:p>
          <a:p>
            <a:pPr marL="457200" marR="0" lvl="0" indent="-457200" algn="l" defTabSz="914400" rtl="0" eaLnBrk="1" fontAlgn="auto" latinLnBrk="0" hangingPunct="1">
              <a:lnSpc>
                <a:spcPct val="100000"/>
              </a:lnSpc>
              <a:spcBef>
                <a:spcPct val="20000"/>
              </a:spcBef>
              <a:spcAft>
                <a:spcPts val="0"/>
              </a:spcAft>
              <a:buClr>
                <a:srgbClr val="E37F1C"/>
              </a:buClr>
              <a:buSzPct val="75000"/>
              <a:buFont typeface="Wingdings" panose="05000000000000000000" pitchFamily="2" charset="2"/>
              <a:buChar char=""/>
              <a:tabLst/>
              <a:defRPr/>
            </a:pPr>
            <a:r>
              <a:rPr kumimoji="0" lang="en-US" sz="28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Load Testing</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5 Verification Test Nails in Rock</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3 Verification Test Nails in Soil</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2 Verification Test Tiebacks</a:t>
            </a:r>
          </a:p>
          <a:p>
            <a:pPr marL="457200" marR="0" lvl="1" indent="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None/>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83382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3949" y="1295399"/>
            <a:ext cx="4376927" cy="3282696"/>
          </a:xfrm>
          <a:prstGeom prst="rect">
            <a:avLst/>
          </a:prstGeom>
          <a:ln>
            <a:noFill/>
          </a:ln>
          <a:effectLst>
            <a:outerShdw blurRad="292100" dist="139700" dir="2700000" algn="tl" rotWithShape="0">
              <a:srgbClr val="333333">
                <a:alpha val="65000"/>
              </a:srgb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1"/>
          <p:cNvSpPr txBox="1">
            <a:spLocks/>
          </p:cNvSpPr>
          <p:nvPr/>
        </p:nvSpPr>
        <p:spPr>
          <a:xfrm>
            <a:off x="6107258" y="1371600"/>
            <a:ext cx="5166360" cy="4974336"/>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Clr>
                <a:srgbClr val="E37F1C"/>
              </a:buClr>
              <a:buSzPct val="75000"/>
              <a:buFont typeface="Wingdings" panose="05000000000000000000" pitchFamily="2" charset="2"/>
              <a:buChar char=""/>
              <a:defRPr lang="en-US" sz="2800" b="0" kern="120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7DB552"/>
              </a:buClr>
              <a:buSzPct val="75000"/>
              <a:buFont typeface="Wingdings" panose="05000000000000000000" pitchFamily="2" charset="2"/>
              <a:buChar char=""/>
              <a:defRPr lang="en-US" sz="2000" kern="1200" smtClean="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386190"/>
              </a:buClr>
              <a:buSzPct val="75000"/>
              <a:buFont typeface="Wingdings" panose="05000000000000000000" pitchFamily="2" charset="2"/>
              <a:buChar char=""/>
              <a:defRPr lang="en-US" sz="1800" kern="1200" smtClean="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en-US" sz="2000" kern="1200" smtClean="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lang="en-US"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
                <a:srgbClr val="E37F1C"/>
              </a:buClr>
              <a:buSzPct val="75000"/>
              <a:buFont typeface="Wingdings" panose="05000000000000000000" pitchFamily="2" charset="2"/>
              <a:buChar char=""/>
              <a:tabLst/>
              <a:defRPr/>
            </a:pPr>
            <a:r>
              <a:rPr kumimoji="0" lang="en-US" sz="28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What we tested:</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Tiebacks </a:t>
            </a:r>
          </a:p>
          <a:p>
            <a:pPr marL="457200" marR="0" lvl="1" indent="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None/>
              <a:tabLst/>
              <a:defRPr/>
            </a:pPr>
            <a:r>
              <a:rPr kumimoji="0" lang="en-US" sz="20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(bonded deep into rock)</a:t>
            </a:r>
          </a:p>
          <a:p>
            <a:pPr marL="457200" marR="0" lvl="1" indent="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None/>
              <a:tabLst/>
              <a:defRPr/>
            </a:pPr>
            <a:r>
              <a:rPr kumimoji="0" lang="en-US" sz="20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Design LTR = 8.4 kips/ft</a:t>
            </a:r>
          </a:p>
          <a:p>
            <a:pPr marL="742950" marR="0" lvl="1" indent="-28575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Char char=""/>
              <a:tabLst/>
              <a:defRPr/>
            </a:pPr>
            <a:r>
              <a:rPr kumimoji="0" lang="en-US" sz="20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Soil Nails </a:t>
            </a:r>
          </a:p>
          <a:p>
            <a:pPr marL="457200" marR="0" lvl="1" indent="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None/>
              <a:tabLst/>
              <a:defRPr/>
            </a:pPr>
            <a:r>
              <a:rPr kumimoji="0" lang="en-US" sz="20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(bonded near surface)</a:t>
            </a:r>
          </a:p>
          <a:p>
            <a:pPr marL="457200" marR="0" lvl="1" indent="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None/>
              <a:tabLst/>
              <a:defRPr/>
            </a:pPr>
            <a:r>
              <a:rPr kumimoji="0" lang="en-US" sz="20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Design LTR = 8.4 kips/ft</a:t>
            </a:r>
            <a:endPar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7" name="Text Box 10"/>
          <p:cNvSpPr txBox="1">
            <a:spLocks noChangeArrowheads="1"/>
          </p:cNvSpPr>
          <p:nvPr/>
        </p:nvSpPr>
        <p:spPr bwMode="auto">
          <a:xfrm>
            <a:off x="1005331" y="4621649"/>
            <a:ext cx="4875720" cy="1169551"/>
          </a:xfrm>
          <a:prstGeom prst="rect">
            <a:avLst/>
          </a:prstGeom>
          <a:noFill/>
          <a:ln w="9525">
            <a:noFill/>
            <a:miter lim="800000"/>
            <a:headEnd/>
            <a:tailEnd/>
          </a:ln>
        </p:spPr>
        <p:txBody>
          <a:bodyPr wrap="square" lIns="45720" tIns="22860" rIns="45720" bIns="22860">
            <a:spAutoFit/>
          </a:bodyPr>
          <a:lstStyle/>
          <a:p>
            <a:pPr defTabSz="1088232">
              <a:defRPr/>
            </a:pPr>
            <a:r>
              <a:rPr lang="en-US" sz="2400" dirty="0" smtClean="0">
                <a:solidFill>
                  <a:prstClr val="black">
                    <a:lumMod val="65000"/>
                    <a:lumOff val="35000"/>
                  </a:prstClr>
                </a:solidFill>
                <a:latin typeface="Arial" panose="020B0604020202020204" pitchFamily="34" charset="0"/>
                <a:ea typeface="Open Sans" pitchFamily="34" charset="0"/>
                <a:cs typeface="Arial" panose="020B0604020202020204" pitchFamily="34" charset="0"/>
              </a:rPr>
              <a:t>Design Assumptions</a:t>
            </a:r>
            <a:endParaRPr lang="en-US" sz="2400" dirty="0">
              <a:solidFill>
                <a:prstClr val="black">
                  <a:lumMod val="65000"/>
                  <a:lumOff val="35000"/>
                </a:prstClr>
              </a:solidFill>
              <a:latin typeface="Arial" panose="020B0604020202020204" pitchFamily="34" charset="0"/>
              <a:ea typeface="Open Sans" pitchFamily="34" charset="0"/>
              <a:cs typeface="Arial" panose="020B0604020202020204" pitchFamily="34" charset="0"/>
            </a:endParaRPr>
          </a:p>
          <a:p>
            <a:pPr defTabSz="1088232">
              <a:defRPr/>
            </a:pPr>
            <a:endParaRPr lang="en-US" sz="900" b="1" dirty="0">
              <a:solidFill>
                <a:srgbClr val="45C1A4"/>
              </a:solidFill>
              <a:latin typeface="Arial" panose="020B0604020202020204" pitchFamily="34" charset="0"/>
              <a:ea typeface="Open Sans" pitchFamily="34" charset="0"/>
              <a:cs typeface="Arial" panose="020B0604020202020204" pitchFamily="34" charset="0"/>
            </a:endParaRPr>
          </a:p>
          <a:p>
            <a:pPr lvl="1" defTabSz="1088232">
              <a:defRPr/>
            </a:pPr>
            <a:r>
              <a:rPr lang="en-US" sz="2000" dirty="0" smtClean="0">
                <a:solidFill>
                  <a:prstClr val="black">
                    <a:lumMod val="50000"/>
                    <a:lumOff val="50000"/>
                  </a:prstClr>
                </a:solidFill>
                <a:latin typeface="Arial" panose="020B0604020202020204" pitchFamily="34" charset="0"/>
                <a:ea typeface="Open Sans" pitchFamily="34" charset="0"/>
                <a:cs typeface="Arial" panose="020B0604020202020204" pitchFamily="34" charset="0"/>
              </a:rPr>
              <a:t>Anchors could achieve a design load transfer ratio (LTR) of 8.4 kips/</a:t>
            </a:r>
            <a:r>
              <a:rPr lang="en-US" sz="2000" dirty="0" err="1" smtClean="0">
                <a:solidFill>
                  <a:prstClr val="black">
                    <a:lumMod val="50000"/>
                    <a:lumOff val="50000"/>
                  </a:prstClr>
                </a:solidFill>
                <a:latin typeface="Arial" panose="020B0604020202020204" pitchFamily="34" charset="0"/>
                <a:ea typeface="Open Sans" pitchFamily="34" charset="0"/>
                <a:cs typeface="Arial" panose="020B0604020202020204" pitchFamily="34" charset="0"/>
              </a:rPr>
              <a:t>ft</a:t>
            </a:r>
            <a:endParaRPr lang="en-US" sz="2000" dirty="0">
              <a:solidFill>
                <a:prstClr val="black">
                  <a:lumMod val="50000"/>
                  <a:lumOff val="50000"/>
                </a:prstClr>
              </a:solidFill>
              <a:latin typeface="Arial" panose="020B0604020202020204" pitchFamily="34" charset="0"/>
              <a:ea typeface="Open Sans" pitchFamily="34" charset="0"/>
              <a:cs typeface="Arial" panose="020B0604020202020204" pitchFamily="34" charset="0"/>
            </a:endParaRPr>
          </a:p>
        </p:txBody>
      </p:sp>
      <p:sp>
        <p:nvSpPr>
          <p:cNvPr id="8" name="Title 2"/>
          <p:cNvSpPr txBox="1">
            <a:spLocks/>
          </p:cNvSpPr>
          <p:nvPr/>
        </p:nvSpPr>
        <p:spPr>
          <a:xfrm>
            <a:off x="493949" y="16323"/>
            <a:ext cx="9933793"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cap="none" dirty="0" smtClean="0">
                <a:ln w="0"/>
                <a:solidFill>
                  <a:schemeClr val="accent1"/>
                </a:solidFill>
                <a:effectLst>
                  <a:outerShdw blurRad="38100" dist="25400" dir="5400000" algn="ctr" rotWithShape="0">
                    <a:srgbClr val="6E747A">
                      <a:alpha val="43000"/>
                    </a:srgbClr>
                  </a:outerShdw>
                </a:effectLst>
              </a:rPr>
              <a:t>Verification Test Program – Load Test Ratio</a:t>
            </a:r>
            <a:endParaRPr lang="en-US" cap="none"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442888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r="13298"/>
          <a:stretch/>
        </p:blipFill>
        <p:spPr>
          <a:xfrm>
            <a:off x="684218" y="848330"/>
            <a:ext cx="5716582" cy="4945031"/>
          </a:xfrm>
          <a:prstGeom prst="rect">
            <a:avLst/>
          </a:prstGeom>
          <a:effectLst>
            <a:outerShdw blurRad="50800" dist="38100" dir="2700000" algn="tl" rotWithShape="0">
              <a:prstClr val="black">
                <a:alpha val="40000"/>
              </a:prstClr>
            </a:outerShdw>
            <a:softEdge rad="31750"/>
          </a:effectLst>
        </p:spPr>
      </p:pic>
      <p:sp>
        <p:nvSpPr>
          <p:cNvPr id="6" name="Content Placeholder 1"/>
          <p:cNvSpPr txBox="1">
            <a:spLocks/>
          </p:cNvSpPr>
          <p:nvPr/>
        </p:nvSpPr>
        <p:spPr>
          <a:xfrm>
            <a:off x="6621193" y="816583"/>
            <a:ext cx="5302658" cy="5334000"/>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Clr>
                <a:srgbClr val="E37F1C"/>
              </a:buClr>
              <a:buSzPct val="75000"/>
              <a:buFont typeface="Wingdings" panose="05000000000000000000" pitchFamily="2" charset="2"/>
              <a:buChar char=""/>
              <a:defRPr lang="en-US" sz="2800" b="0" kern="120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7DB552"/>
              </a:buClr>
              <a:buSzPct val="75000"/>
              <a:buFont typeface="Wingdings" panose="05000000000000000000" pitchFamily="2" charset="2"/>
              <a:buChar char=""/>
              <a:defRPr lang="en-US" sz="2000" kern="1200" smtClean="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386190"/>
              </a:buClr>
              <a:buSzPct val="75000"/>
              <a:buFont typeface="Wingdings" panose="05000000000000000000" pitchFamily="2" charset="2"/>
              <a:buChar char=""/>
              <a:defRPr lang="en-US" sz="1800" kern="1200" smtClean="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en-US" sz="2000" kern="1200" smtClean="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lang="en-US"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
                <a:srgbClr val="E37F1C"/>
              </a:buClr>
              <a:buSzPct val="75000"/>
              <a:buFont typeface="Wingdings" panose="05000000000000000000" pitchFamily="2" charset="2"/>
              <a:buChar char=""/>
              <a:tabLst/>
              <a:defRPr/>
            </a:pPr>
            <a:r>
              <a:rPr kumimoji="0" lang="en-US" sz="2800" b="0" i="0" u="none" strike="noStrike" kern="1200" cap="none" spc="0" normalizeH="0" baseline="0" noProof="0" dirty="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Nails instrumented with strain gauges</a:t>
            </a:r>
          </a:p>
          <a:p>
            <a:pPr marL="0" marR="0" lvl="0" indent="0" algn="l" defTabSz="914400" rtl="0" eaLnBrk="1" fontAlgn="auto" latinLnBrk="0" hangingPunct="1">
              <a:lnSpc>
                <a:spcPct val="100000"/>
              </a:lnSpc>
              <a:spcBef>
                <a:spcPct val="20000"/>
              </a:spcBef>
              <a:spcAft>
                <a:spcPts val="0"/>
              </a:spcAft>
              <a:buClr>
                <a:srgbClr val="E37F1C"/>
              </a:buClr>
              <a:buSzPct val="75000"/>
              <a:buFont typeface="Wingdings" panose="05000000000000000000" pitchFamily="2" charset="2"/>
              <a:buNone/>
              <a:tabLst/>
              <a:defRPr/>
            </a:pPr>
            <a:endParaRPr kumimoji="0" lang="en-US" sz="2800" b="0" i="0" u="none" strike="noStrike" kern="1200" cap="none" spc="0" normalizeH="0" baseline="0" noProof="0" dirty="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
                <a:srgbClr val="E37F1C"/>
              </a:buClr>
              <a:buSzPct val="75000"/>
              <a:buFont typeface="Wingdings" panose="05000000000000000000" pitchFamily="2" charset="2"/>
              <a:buChar char=""/>
              <a:tabLst/>
              <a:defRPr/>
            </a:pPr>
            <a:r>
              <a:rPr kumimoji="0" lang="en-US" sz="2800" b="0" i="0" u="none" strike="noStrike" kern="1200" cap="none" spc="0" normalizeH="0" baseline="0" noProof="0" dirty="0" err="1"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Unbonded</a:t>
            </a:r>
            <a:r>
              <a:rPr kumimoji="0" lang="en-US" sz="2800" b="0" i="0" u="none" strike="noStrike" kern="1200" cap="none" spc="0" normalizeH="0" baseline="0" noProof="0" dirty="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zone by PVC</a:t>
            </a:r>
          </a:p>
          <a:p>
            <a:pPr marL="0" marR="0" lvl="0" indent="0" algn="l" defTabSz="914400" rtl="0" eaLnBrk="1" fontAlgn="auto" latinLnBrk="0" hangingPunct="1">
              <a:lnSpc>
                <a:spcPct val="100000"/>
              </a:lnSpc>
              <a:spcBef>
                <a:spcPct val="20000"/>
              </a:spcBef>
              <a:spcAft>
                <a:spcPts val="0"/>
              </a:spcAft>
              <a:buClr>
                <a:srgbClr val="E37F1C"/>
              </a:buClr>
              <a:buSzPct val="75000"/>
              <a:buFont typeface="Wingdings" panose="05000000000000000000" pitchFamily="2" charset="2"/>
              <a:buNone/>
              <a:tabLst/>
              <a:defRPr/>
            </a:pPr>
            <a:endParaRPr kumimoji="0" lang="en-US" sz="2800" b="0" i="0" u="none" strike="noStrike" kern="1200" cap="none" spc="0" normalizeH="0" baseline="0" noProof="0" dirty="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
                <a:srgbClr val="E37F1C"/>
              </a:buClr>
              <a:buSzPct val="75000"/>
              <a:buFont typeface="Wingdings" panose="05000000000000000000" pitchFamily="2" charset="2"/>
              <a:buChar char=""/>
              <a:tabLst/>
              <a:defRPr/>
            </a:pPr>
            <a:r>
              <a:rPr kumimoji="0" lang="en-US" sz="2800" b="0" i="0" u="none" strike="noStrike" kern="1200" cap="none" spc="0" normalizeH="0" baseline="0" noProof="0" dirty="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Nail head deflection measured with 2 dial gauges</a:t>
            </a:r>
          </a:p>
          <a:p>
            <a:pPr marL="457200" marR="0" lvl="0" indent="-457200" algn="l" defTabSz="914400" rtl="0" eaLnBrk="1" fontAlgn="auto" latinLnBrk="0" hangingPunct="1">
              <a:lnSpc>
                <a:spcPct val="100000"/>
              </a:lnSpc>
              <a:spcBef>
                <a:spcPct val="20000"/>
              </a:spcBef>
              <a:spcAft>
                <a:spcPts val="0"/>
              </a:spcAft>
              <a:buClr>
                <a:srgbClr val="E37F1C"/>
              </a:buClr>
              <a:buSzPct val="75000"/>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
                <a:srgbClr val="E37F1C"/>
              </a:buClr>
              <a:buSzPct val="75000"/>
              <a:buFont typeface="Wingdings" panose="05000000000000000000" pitchFamily="2" charset="2"/>
              <a:buChar char=""/>
              <a:tabLst/>
              <a:defRPr/>
            </a:pPr>
            <a:r>
              <a:rPr kumimoji="0" lang="en-US" sz="2800" b="0" i="0" u="none" strike="noStrike" kern="1200" cap="none" spc="0" normalizeH="0" baseline="0" noProof="0" dirty="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Applied load confirmed by load cell</a:t>
            </a:r>
          </a:p>
          <a:p>
            <a:pPr marL="0" marR="0" lvl="0" indent="0" algn="l" defTabSz="914400" rtl="0" eaLnBrk="1" fontAlgn="auto" latinLnBrk="0" hangingPunct="1">
              <a:lnSpc>
                <a:spcPct val="100000"/>
              </a:lnSpc>
              <a:spcBef>
                <a:spcPct val="20000"/>
              </a:spcBef>
              <a:spcAft>
                <a:spcPts val="0"/>
              </a:spcAft>
              <a:buClr>
                <a:srgbClr val="E37F1C"/>
              </a:buClr>
              <a:buSzPct val="75000"/>
              <a:buFont typeface="Wingdings" panose="05000000000000000000" pitchFamily="2" charset="2"/>
              <a:buNone/>
              <a:tabLst/>
              <a:defRPr/>
            </a:pPr>
            <a:endParaRPr kumimoji="0" lang="en-US" sz="2800" b="0" i="0" u="none" strike="noStrike" kern="1200" cap="none" spc="0" normalizeH="0" baseline="0" noProof="0" dirty="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ct val="20000"/>
              </a:spcBef>
              <a:spcAft>
                <a:spcPts val="0"/>
              </a:spcAft>
              <a:buClr>
                <a:srgbClr val="7DB552"/>
              </a:buClr>
              <a:buSzPct val="75000"/>
              <a:buFont typeface="Wingdings" panose="05000000000000000000" pitchFamily="2" charset="2"/>
              <a:buNone/>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7" name="Title 2"/>
          <p:cNvSpPr txBox="1">
            <a:spLocks/>
          </p:cNvSpPr>
          <p:nvPr/>
        </p:nvSpPr>
        <p:spPr>
          <a:xfrm>
            <a:off x="610681" y="-38099"/>
            <a:ext cx="537183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cap="none" dirty="0" smtClean="0">
                <a:ln w="0"/>
                <a:solidFill>
                  <a:schemeClr val="accent1"/>
                </a:solidFill>
                <a:effectLst>
                  <a:outerShdw blurRad="38100" dist="25400" dir="5400000" algn="ctr" rotWithShape="0">
                    <a:srgbClr val="6E747A">
                      <a:alpha val="43000"/>
                    </a:srgbClr>
                  </a:outerShdw>
                </a:effectLst>
              </a:rPr>
              <a:t>Nail Verification Test</a:t>
            </a:r>
            <a:endParaRPr lang="en-US" cap="none"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3524659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583" y="126460"/>
            <a:ext cx="9905998" cy="703634"/>
          </a:xfrm>
        </p:spPr>
        <p:txBody>
          <a:bodyPr/>
          <a:lstStyle/>
          <a:p>
            <a:r>
              <a:rPr lang="en-US" cap="none" dirty="0">
                <a:ln w="0"/>
                <a:solidFill>
                  <a:schemeClr val="accent1"/>
                </a:solidFill>
                <a:effectLst>
                  <a:outerShdw blurRad="38100" dist="25400" dir="5400000" algn="ctr" rotWithShape="0">
                    <a:srgbClr val="6E747A">
                      <a:alpha val="43000"/>
                    </a:srgbClr>
                  </a:outerShdw>
                </a:effectLst>
              </a:rPr>
              <a:t>Soil Nail Verification Load Testing</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2425" b="6357"/>
          <a:stretch/>
        </p:blipFill>
        <p:spPr>
          <a:xfrm>
            <a:off x="1409947" y="830094"/>
            <a:ext cx="9503936" cy="52302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78221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5">
            <a:hlinkClick r:id="" action="ppaction://media"/>
          </p:cNvPr>
          <p:cNvPicPr>
            <a:picLocks noGrp="1" noChangeAspect="1"/>
          </p:cNvPicPr>
          <p:nvPr>
            <p:ph idx="1"/>
            <a:videoFile r:link="rId1"/>
            <p:extLst>
              <p:ext uri="{DAA4B4D4-6D71-4841-9C94-3DE7FCFB9230}">
                <p14:media xmlns:p14="http://schemas.microsoft.com/office/powerpoint/2010/main" r:embed="rId2">
                  <p14:trim st="3829" end="1919"/>
                </p14:media>
              </p:ext>
            </p:extLst>
          </p:nvPr>
        </p:nvPicPr>
        <p:blipFill>
          <a:blip r:embed="rId4"/>
          <a:stretch>
            <a:fillRect/>
          </a:stretch>
        </p:blipFill>
        <p:spPr>
          <a:xfrm>
            <a:off x="1463955" y="203497"/>
            <a:ext cx="9260914" cy="6048947"/>
          </a:xfrm>
        </p:spPr>
      </p:pic>
    </p:spTree>
    <p:extLst>
      <p:ext uri="{BB962C8B-B14F-4D97-AF65-F5344CB8AC3E}">
        <p14:creationId xmlns:p14="http://schemas.microsoft.com/office/powerpoint/2010/main" val="1461360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3629988733"/>
              </p:ext>
            </p:extLst>
          </p:nvPr>
        </p:nvGraphicFramePr>
        <p:xfrm>
          <a:off x="1532820" y="1339184"/>
          <a:ext cx="9245427" cy="3724275"/>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1114326"/>
                <a:gridCol w="1445142"/>
                <a:gridCol w="1416124"/>
                <a:gridCol w="1114326"/>
                <a:gridCol w="1259568"/>
                <a:gridCol w="2895941"/>
              </a:tblGrid>
              <a:tr h="742950">
                <a:tc>
                  <a:txBody>
                    <a:bodyPr/>
                    <a:lstStyle/>
                    <a:p>
                      <a:pPr algn="ctr" fontAlgn="b"/>
                      <a:r>
                        <a:rPr lang="en-US" sz="2000" b="1" u="none" strike="noStrike" dirty="0">
                          <a:effectLst/>
                        </a:rPr>
                        <a:t>Nail</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effectLst/>
                        </a:rPr>
                        <a:t>Design Maximum Test Load (kip)</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effectLst/>
                        </a:rPr>
                        <a:t>Maximum Load Achieved (kip)</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effectLst/>
                        </a:rPr>
                        <a:t>Design LTR (kip/</a:t>
                      </a:r>
                      <a:r>
                        <a:rPr lang="en-US" sz="2000" b="1" u="none" strike="noStrike" dirty="0" err="1">
                          <a:effectLst/>
                        </a:rPr>
                        <a:t>ft</a:t>
                      </a:r>
                      <a:r>
                        <a:rPr lang="en-US" sz="2000" b="1" u="none" strike="noStrike" dirty="0">
                          <a:effectLst/>
                        </a:rPr>
                        <a:t>)</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effectLst/>
                        </a:rPr>
                        <a:t>Achieved Allowable LTR (kip/</a:t>
                      </a:r>
                      <a:r>
                        <a:rPr lang="en-US" sz="2000" b="1" u="none" strike="noStrike" dirty="0" err="1">
                          <a:effectLst/>
                        </a:rPr>
                        <a:t>ft</a:t>
                      </a:r>
                      <a:r>
                        <a:rPr lang="en-US" sz="2000" b="1" u="none" strike="noStrike" dirty="0">
                          <a:effectLst/>
                        </a:rPr>
                        <a:t>)</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effectLst/>
                        </a:rPr>
                        <a:t>Soil in Bond Zone</a:t>
                      </a:r>
                      <a:endParaRPr lang="en-US" sz="2000" b="1"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US" sz="2000" u="none" strike="noStrike">
                          <a:effectLst/>
                        </a:rPr>
                        <a:t>VT1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168</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168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8.4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13.7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Chert</a:t>
                      </a:r>
                      <a:endParaRPr lang="en-US" sz="20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US" sz="2000" u="none" strike="noStrike">
                          <a:effectLst/>
                        </a:rPr>
                        <a:t>VT2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168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168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8.4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13.3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Weathered Shale</a:t>
                      </a:r>
                      <a:endParaRPr lang="en-US" sz="20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US" sz="2000" u="none" strike="noStrike">
                          <a:effectLst/>
                        </a:rPr>
                        <a:t>VT3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168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210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8.4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12.8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Weathered Shale</a:t>
                      </a:r>
                      <a:endParaRPr lang="en-US" sz="20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US" sz="2000" u="none" strike="noStrike" dirty="0">
                          <a:solidFill>
                            <a:srgbClr val="FF0000"/>
                          </a:solidFill>
                          <a:effectLst/>
                        </a:rPr>
                        <a:t>VT4</a:t>
                      </a:r>
                      <a:endParaRPr lang="en-US" sz="2000" b="0"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rgbClr val="FF0000"/>
                          </a:solidFill>
                          <a:effectLst/>
                        </a:rPr>
                        <a:t>168</a:t>
                      </a:r>
                      <a:endParaRPr lang="en-US" sz="2000" b="0"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rgbClr val="FF0000"/>
                          </a:solidFill>
                          <a:effectLst/>
                        </a:rPr>
                        <a:t>126</a:t>
                      </a:r>
                      <a:endParaRPr lang="en-US" sz="2000" b="0"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u="none" strike="noStrike">
                          <a:solidFill>
                            <a:srgbClr val="FF0000"/>
                          </a:solidFill>
                          <a:effectLst/>
                        </a:rPr>
                        <a:t>8.4</a:t>
                      </a:r>
                      <a:endParaRPr lang="en-US" sz="2000" b="0" i="0" u="none" strike="noStrike">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u="none" strike="noStrike">
                          <a:solidFill>
                            <a:srgbClr val="FF0000"/>
                          </a:solidFill>
                          <a:effectLst/>
                        </a:rPr>
                        <a:t>6.3</a:t>
                      </a:r>
                      <a:endParaRPr lang="en-US" sz="2000" b="0" i="0" u="none" strike="noStrike">
                        <a:solidFill>
                          <a:srgbClr val="FF0000"/>
                        </a:solidFill>
                        <a:effectLst/>
                        <a:latin typeface="Calibri" panose="020F0502020204030204" pitchFamily="34" charset="0"/>
                      </a:endParaRPr>
                    </a:p>
                  </a:txBody>
                  <a:tcPr marL="9525" marR="9525" marT="9525" marB="0" anchor="b"/>
                </a:tc>
                <a:tc rowSpan="2">
                  <a:txBody>
                    <a:bodyPr/>
                    <a:lstStyle/>
                    <a:p>
                      <a:pPr algn="ctr" fontAlgn="b"/>
                      <a:r>
                        <a:rPr lang="en-US" sz="2000" u="none" strike="noStrike">
                          <a:solidFill>
                            <a:srgbClr val="FF0000"/>
                          </a:solidFill>
                          <a:effectLst/>
                        </a:rPr>
                        <a:t>Cherty Clay/Weathered Chert with  Clay</a:t>
                      </a:r>
                      <a:endParaRPr lang="en-US" sz="2000" b="0" i="0" u="none" strike="noStrike">
                        <a:solidFill>
                          <a:srgbClr val="FF0000"/>
                        </a:solidFill>
                        <a:effectLst/>
                        <a:latin typeface="Calibri" panose="020F0502020204030204" pitchFamily="34" charset="0"/>
                      </a:endParaRPr>
                    </a:p>
                  </a:txBody>
                  <a:tcPr marL="9525" marR="9525" marT="9525" marB="0" anchor="b"/>
                </a:tc>
              </a:tr>
              <a:tr h="190500">
                <a:tc>
                  <a:txBody>
                    <a:bodyPr/>
                    <a:lstStyle/>
                    <a:p>
                      <a:pPr algn="ctr" fontAlgn="b"/>
                      <a:r>
                        <a:rPr lang="en-US" sz="2000" u="none" strike="noStrike">
                          <a:solidFill>
                            <a:srgbClr val="FF0000"/>
                          </a:solidFill>
                          <a:effectLst/>
                        </a:rPr>
                        <a:t>VT5</a:t>
                      </a:r>
                      <a:endParaRPr lang="en-US" sz="2000" b="0" i="0" u="none" strike="noStrike">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rgbClr val="FF0000"/>
                          </a:solidFill>
                          <a:effectLst/>
                        </a:rPr>
                        <a:t>168</a:t>
                      </a:r>
                      <a:endParaRPr lang="en-US" sz="2000" b="0"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rgbClr val="FF0000"/>
                          </a:solidFill>
                          <a:effectLst/>
                        </a:rPr>
                        <a:t>115</a:t>
                      </a:r>
                      <a:endParaRPr lang="en-US" sz="2000" b="0"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rgbClr val="FF0000"/>
                          </a:solidFill>
                          <a:effectLst/>
                        </a:rPr>
                        <a:t>8.4</a:t>
                      </a:r>
                      <a:endParaRPr lang="en-US" sz="2000" b="0"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rgbClr val="FF0000"/>
                          </a:solidFill>
                          <a:effectLst/>
                        </a:rPr>
                        <a:t>5.75</a:t>
                      </a:r>
                      <a:endParaRPr lang="en-US" sz="2000" b="0" i="0" u="none" strike="noStrike" dirty="0">
                        <a:solidFill>
                          <a:srgbClr val="FF0000"/>
                        </a:solidFill>
                        <a:effectLst/>
                        <a:latin typeface="Calibri" panose="020F0502020204030204" pitchFamily="34" charset="0"/>
                      </a:endParaRPr>
                    </a:p>
                  </a:txBody>
                  <a:tcPr marL="9525" marR="9525" marT="9525" marB="0" anchor="b"/>
                </a:tc>
                <a:tc vMerge="1">
                  <a:txBody>
                    <a:bodyPr/>
                    <a:lstStyle/>
                    <a:p>
                      <a:endParaRPr lang="en-US"/>
                    </a:p>
                  </a:txBody>
                  <a:tcPr/>
                </a:tc>
              </a:tr>
              <a:tr h="190500">
                <a:tc>
                  <a:txBody>
                    <a:bodyPr/>
                    <a:lstStyle/>
                    <a:p>
                      <a:pPr algn="ctr" fontAlgn="b"/>
                      <a:r>
                        <a:rPr lang="en-US" sz="2000" u="none" strike="noStrike">
                          <a:effectLst/>
                        </a:rPr>
                        <a:t>VT6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270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13.5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13.5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Weathered Sandstone</a:t>
                      </a:r>
                      <a:endParaRPr lang="en-US" sz="20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US" sz="2000" u="none" strike="noStrike">
                          <a:effectLst/>
                        </a:rPr>
                        <a:t>VT7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270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270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13.5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13.5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err="1">
                          <a:effectLst/>
                        </a:rPr>
                        <a:t>Chert</a:t>
                      </a:r>
                      <a:endParaRPr lang="en-US" sz="20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16328839"/>
              </p:ext>
            </p:extLst>
          </p:nvPr>
        </p:nvGraphicFramePr>
        <p:xfrm>
          <a:off x="1432126" y="5299135"/>
          <a:ext cx="9480317" cy="8229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9480317"/>
              </a:tblGrid>
              <a:tr h="370840">
                <a:tc>
                  <a:txBody>
                    <a:bodyPr/>
                    <a:lstStyle/>
                    <a:p>
                      <a:pPr algn="ctr"/>
                      <a:r>
                        <a:rPr lang="en-US" sz="2400" b="0" dirty="0" smtClean="0"/>
                        <a:t>Nail</a:t>
                      </a:r>
                      <a:r>
                        <a:rPr lang="en-US" sz="2400" b="0" baseline="0" dirty="0" smtClean="0"/>
                        <a:t> spacing was changed from 6 </a:t>
                      </a:r>
                      <a:r>
                        <a:rPr lang="en-US" sz="2400" b="0" baseline="0" dirty="0" err="1" smtClean="0"/>
                        <a:t>ft</a:t>
                      </a:r>
                      <a:r>
                        <a:rPr lang="en-US" sz="2400" b="0" baseline="0" dirty="0" smtClean="0"/>
                        <a:t> on center</a:t>
                      </a:r>
                    </a:p>
                    <a:p>
                      <a:pPr algn="ctr"/>
                      <a:r>
                        <a:rPr lang="en-US" sz="2400" b="0" baseline="0" dirty="0" smtClean="0"/>
                        <a:t>to 4 </a:t>
                      </a:r>
                      <a:r>
                        <a:rPr lang="en-US" sz="2400" b="0" baseline="0" dirty="0" err="1" smtClean="0"/>
                        <a:t>ft</a:t>
                      </a:r>
                      <a:r>
                        <a:rPr lang="en-US" sz="2400" b="0" baseline="0" dirty="0" smtClean="0"/>
                        <a:t> on center; ~35% increase in nails</a:t>
                      </a:r>
                      <a:endParaRPr lang="en-US" sz="2400" b="0" dirty="0"/>
                    </a:p>
                  </a:txBody>
                  <a:tcPr>
                    <a:solidFill>
                      <a:srgbClr val="00B0F0"/>
                    </a:solidFill>
                  </a:tcPr>
                </a:tc>
              </a:tr>
            </a:tbl>
          </a:graphicData>
        </a:graphic>
      </p:graphicFrame>
      <p:sp>
        <p:nvSpPr>
          <p:cNvPr id="6" name="Title 2"/>
          <p:cNvSpPr txBox="1">
            <a:spLocks/>
          </p:cNvSpPr>
          <p:nvPr/>
        </p:nvSpPr>
        <p:spPr>
          <a:xfrm>
            <a:off x="1141413" y="265590"/>
            <a:ext cx="101600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cap="none" dirty="0" smtClean="0">
                <a:ln w="0"/>
                <a:solidFill>
                  <a:schemeClr val="accent1"/>
                </a:solidFill>
                <a:effectLst>
                  <a:outerShdw blurRad="38100" dist="25400" dir="5400000" algn="ctr" rotWithShape="0">
                    <a:srgbClr val="6E747A">
                      <a:alpha val="43000"/>
                    </a:srgbClr>
                  </a:outerShdw>
                </a:effectLst>
              </a:rPr>
              <a:t>Nail Verification Test Results</a:t>
            </a:r>
            <a:endParaRPr lang="en-US" cap="none"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573702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Drilling\2013\133495-APD1602(551) Jeff Cty Soilnail\photos\IMG_2834.JPG"/>
          <p:cNvPicPr/>
          <p:nvPr/>
        </p:nvPicPr>
        <p:blipFill rotWithShape="1">
          <a:blip r:embed="rId2" cstate="print">
            <a:extLst>
              <a:ext uri="{28A0092B-C50C-407E-A947-70E740481C1C}">
                <a14:useLocalDpi xmlns:a14="http://schemas.microsoft.com/office/drawing/2010/main" val="0"/>
              </a:ext>
            </a:extLst>
          </a:blip>
          <a:srcRect l="11417" r="-5563" b="23940"/>
          <a:stretch/>
        </p:blipFill>
        <p:spPr bwMode="auto">
          <a:xfrm>
            <a:off x="1893359" y="229572"/>
            <a:ext cx="9154052" cy="5996129"/>
          </a:xfrm>
          <a:prstGeom prst="rect">
            <a:avLst/>
          </a:prstGeom>
          <a:noFill/>
          <a:ln>
            <a:noFill/>
          </a:ln>
          <a:effectLst>
            <a:outerShdw blurRad="50800" dist="38100" dir="2700000" algn="tl" rotWithShape="0">
              <a:prstClr val="black">
                <a:alpha val="40000"/>
              </a:prstClr>
            </a:outerShdw>
            <a:softEdge rad="3175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2098850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90" y="355817"/>
            <a:ext cx="4124778" cy="5499704"/>
          </a:xfrm>
          <a:prstGeom prst="rect">
            <a:avLst/>
          </a:prstGeom>
          <a:effectLst>
            <a:outerShdw blurRad="50800" dist="38100" dir="2700000" algn="tl" rotWithShape="0">
              <a:prstClr val="black">
                <a:alpha val="40000"/>
              </a:prstClr>
            </a:outerShdw>
            <a:softEdge rad="31750"/>
          </a:effectLst>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8370" y="712589"/>
            <a:ext cx="6608839" cy="4956629"/>
          </a:xfrm>
          <a:prstGeom prst="rect">
            <a:avLst/>
          </a:prstGeom>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13496920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0.0.0.201\Public\Shared Pictures\133495-Jefferson Co\judy.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235" y="130821"/>
            <a:ext cx="11605842" cy="5997605"/>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40455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0.0.0.201\Public\Shared Pictures\133495-Jefferson Co\133495-DS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4876" y="301557"/>
            <a:ext cx="4831661" cy="6426943"/>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58526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398" y="121596"/>
            <a:ext cx="8311474" cy="6233606"/>
          </a:xfrm>
          <a:prstGeom prst="rect">
            <a:avLst/>
          </a:prstGeom>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11351640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8098" y="76199"/>
            <a:ext cx="9380526" cy="6237051"/>
          </a:xfrm>
          <a:prstGeom prst="rect">
            <a:avLst/>
          </a:prstGeom>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3081240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4830" y="121595"/>
            <a:ext cx="9195206" cy="6113834"/>
          </a:xfrm>
          <a:prstGeom prst="rect">
            <a:avLst/>
          </a:prstGeom>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18666633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C:\Users\acadden\Desktop\Jefferson Co SNW Completed\DSC_00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1184" y="378164"/>
            <a:ext cx="8711931" cy="579120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23702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2450" y="131324"/>
            <a:ext cx="9209837" cy="6123562"/>
          </a:xfrm>
          <a:prstGeom prst="rect">
            <a:avLst/>
          </a:prstGeom>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8770353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2993" t="19772" b="4464"/>
          <a:stretch/>
        </p:blipFill>
        <p:spPr>
          <a:xfrm>
            <a:off x="946304" y="108174"/>
            <a:ext cx="10101107" cy="6028221"/>
          </a:xfrm>
          <a:prstGeom prst="rect">
            <a:avLst/>
          </a:prstGeom>
          <a:effectLst>
            <a:outerShdw blurRad="50800" dist="38100" dir="2700000" algn="tl" rotWithShape="0">
              <a:prstClr val="black">
                <a:alpha val="40000"/>
              </a:prstClr>
            </a:outerShdw>
            <a:softEdge rad="127000"/>
          </a:effectLst>
        </p:spPr>
      </p:pic>
    </p:spTree>
    <p:extLst>
      <p:ext uri="{BB962C8B-B14F-4D97-AF65-F5344CB8AC3E}">
        <p14:creationId xmlns:p14="http://schemas.microsoft.com/office/powerpoint/2010/main" val="21716841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75" y="0"/>
            <a:ext cx="12161520" cy="6858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6841" y="225242"/>
            <a:ext cx="2175785" cy="1303855"/>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5" y="320388"/>
            <a:ext cx="2738663" cy="740569"/>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4199" y="168496"/>
            <a:ext cx="1196271" cy="11962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944296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791" y="236530"/>
            <a:ext cx="9905998" cy="1005191"/>
          </a:xfrm>
        </p:spPr>
        <p:txBody>
          <a:bodyPr/>
          <a:lstStyle/>
          <a:p>
            <a:r>
              <a:rPr lang="en-US" dirty="0" smtClean="0">
                <a:solidFill>
                  <a:schemeClr val="accent6">
                    <a:lumMod val="50000"/>
                  </a:schemeClr>
                </a:solidFill>
              </a:rPr>
              <a:t>PROJECT OVERVIEW</a:t>
            </a:r>
            <a:endParaRPr lang="en-US" dirty="0">
              <a:solidFill>
                <a:schemeClr val="accent6">
                  <a:lumMod val="50000"/>
                </a:schemeClr>
              </a:solidFill>
            </a:endParaRPr>
          </a:p>
        </p:txBody>
      </p:sp>
      <p:sp>
        <p:nvSpPr>
          <p:cNvPr id="3" name="Content Placeholder 2"/>
          <p:cNvSpPr>
            <a:spLocks noGrp="1"/>
          </p:cNvSpPr>
          <p:nvPr>
            <p:ph idx="1"/>
          </p:nvPr>
        </p:nvSpPr>
        <p:spPr>
          <a:xfrm>
            <a:off x="1284051" y="1062682"/>
            <a:ext cx="10240684" cy="4548250"/>
          </a:xfrm>
        </p:spPr>
        <p:txBody>
          <a:bodyPr>
            <a:normAutofit lnSpcReduction="10000"/>
          </a:bodyPr>
          <a:lstStyle/>
          <a:p>
            <a:r>
              <a:rPr lang="en-US" dirty="0" smtClean="0">
                <a:solidFill>
                  <a:schemeClr val="tx2">
                    <a:lumMod val="50000"/>
                  </a:schemeClr>
                </a:solidFill>
              </a:rPr>
              <a:t>Portion of the future northern beltline between Highways 75 &amp; 79</a:t>
            </a:r>
          </a:p>
          <a:p>
            <a:r>
              <a:rPr lang="en-US" dirty="0" smtClean="0">
                <a:solidFill>
                  <a:schemeClr val="tx2">
                    <a:lumMod val="50000"/>
                  </a:schemeClr>
                </a:solidFill>
              </a:rPr>
              <a:t>Overall project estimate is $5 billion</a:t>
            </a:r>
          </a:p>
          <a:p>
            <a:r>
              <a:rPr lang="en-US" dirty="0" smtClean="0">
                <a:solidFill>
                  <a:schemeClr val="tx2">
                    <a:lumMod val="50000"/>
                  </a:schemeClr>
                </a:solidFill>
              </a:rPr>
              <a:t>Estimated completion date is 2054 +/- a few months</a:t>
            </a:r>
          </a:p>
          <a:p>
            <a:r>
              <a:rPr lang="en-US" dirty="0">
                <a:solidFill>
                  <a:schemeClr val="tx2">
                    <a:lumMod val="50000"/>
                  </a:schemeClr>
                </a:solidFill>
              </a:rPr>
              <a:t>This </a:t>
            </a:r>
            <a:r>
              <a:rPr lang="en-US" dirty="0" smtClean="0">
                <a:solidFill>
                  <a:schemeClr val="tx2">
                    <a:lumMod val="50000"/>
                  </a:schemeClr>
                </a:solidFill>
              </a:rPr>
              <a:t>Phase of work was $46 million</a:t>
            </a:r>
            <a:endParaRPr lang="en-US" dirty="0">
              <a:solidFill>
                <a:schemeClr val="tx2">
                  <a:lumMod val="50000"/>
                </a:schemeClr>
              </a:solidFill>
            </a:endParaRPr>
          </a:p>
          <a:p>
            <a:r>
              <a:rPr lang="en-US" dirty="0">
                <a:solidFill>
                  <a:schemeClr val="tx2">
                    <a:lumMod val="50000"/>
                  </a:schemeClr>
                </a:solidFill>
              </a:rPr>
              <a:t>Rolling terrain with several cuts into mountainous terrain</a:t>
            </a:r>
          </a:p>
          <a:p>
            <a:r>
              <a:rPr lang="en-US" dirty="0" smtClean="0">
                <a:solidFill>
                  <a:schemeClr val="tx2">
                    <a:lumMod val="50000"/>
                  </a:schemeClr>
                </a:solidFill>
              </a:rPr>
              <a:t>Most </a:t>
            </a:r>
            <a:r>
              <a:rPr lang="en-US" dirty="0">
                <a:solidFill>
                  <a:schemeClr val="tx2">
                    <a:lumMod val="50000"/>
                  </a:schemeClr>
                </a:solidFill>
              </a:rPr>
              <a:t>difficult wall was 150’ tall with a cost of $6 million</a:t>
            </a:r>
          </a:p>
          <a:p>
            <a:r>
              <a:rPr lang="en-US" dirty="0" smtClean="0">
                <a:solidFill>
                  <a:schemeClr val="tx2">
                    <a:lumMod val="50000"/>
                  </a:schemeClr>
                </a:solidFill>
              </a:rPr>
              <a:t>ALDOT performed extensive geotechnical investigation work</a:t>
            </a:r>
          </a:p>
          <a:p>
            <a:r>
              <a:rPr lang="en-US" dirty="0" smtClean="0">
                <a:solidFill>
                  <a:schemeClr val="tx2">
                    <a:lumMod val="50000"/>
                  </a:schemeClr>
                </a:solidFill>
              </a:rPr>
              <a:t>Final wall design was up to the contractor</a:t>
            </a:r>
          </a:p>
          <a:p>
            <a:r>
              <a:rPr lang="en-US" dirty="0" smtClean="0">
                <a:solidFill>
                  <a:schemeClr val="tx2">
                    <a:lumMod val="50000"/>
                  </a:schemeClr>
                </a:solidFill>
              </a:rPr>
              <a:t>Wright Brothers Construction was the successful prime contractor</a:t>
            </a:r>
          </a:p>
          <a:p>
            <a:pPr lvl="1"/>
            <a:r>
              <a:rPr lang="en-US" dirty="0" smtClean="0">
                <a:solidFill>
                  <a:schemeClr val="tx2">
                    <a:lumMod val="50000"/>
                  </a:schemeClr>
                </a:solidFill>
              </a:rPr>
              <a:t>Russo Corporation was the successful wall contractor</a:t>
            </a:r>
          </a:p>
          <a:p>
            <a:pPr lvl="1"/>
            <a:r>
              <a:rPr lang="en-US" dirty="0" smtClean="0">
                <a:solidFill>
                  <a:schemeClr val="tx2">
                    <a:lumMod val="50000"/>
                  </a:schemeClr>
                </a:solidFill>
              </a:rPr>
              <a:t>Schnabel Engineering hired by Russo to assist with wall design</a:t>
            </a:r>
            <a:endParaRPr lang="en-US" dirty="0">
              <a:solidFill>
                <a:schemeClr val="tx2">
                  <a:lumMod val="50000"/>
                </a:schemeClr>
              </a:solidFill>
            </a:endParaRPr>
          </a:p>
        </p:txBody>
      </p:sp>
    </p:spTree>
    <p:extLst>
      <p:ext uri="{BB962C8B-B14F-4D97-AF65-F5344CB8AC3E}">
        <p14:creationId xmlns:p14="http://schemas.microsoft.com/office/powerpoint/2010/main" val="362751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681133" y="27993"/>
            <a:ext cx="10730205" cy="6164160"/>
          </a:xfrm>
          <a:prstGeom prst="rect">
            <a:avLst/>
          </a:prstGeom>
          <a:effectLst>
            <a:softEdge rad="63500"/>
          </a:effectLst>
        </p:spPr>
      </p:pic>
      <p:pic>
        <p:nvPicPr>
          <p:cNvPr id="6" name="Picture 5"/>
          <p:cNvPicPr>
            <a:picLocks noChangeAspect="1"/>
          </p:cNvPicPr>
          <p:nvPr/>
        </p:nvPicPr>
        <p:blipFill>
          <a:blip r:embed="rId3"/>
          <a:stretch>
            <a:fillRect/>
          </a:stretch>
        </p:blipFill>
        <p:spPr>
          <a:xfrm>
            <a:off x="681133" y="97147"/>
            <a:ext cx="10625088" cy="6025852"/>
          </a:xfrm>
          <a:prstGeom prst="rect">
            <a:avLst/>
          </a:prstGeom>
          <a:effectLst>
            <a:softEdge rad="63500"/>
          </a:effectLst>
        </p:spPr>
      </p:pic>
    </p:spTree>
    <p:extLst>
      <p:ext uri="{BB962C8B-B14F-4D97-AF65-F5344CB8AC3E}">
        <p14:creationId xmlns:p14="http://schemas.microsoft.com/office/powerpoint/2010/main" val="35317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0"/>
                                        <p:tgtEl>
                                          <p:spTgt spid="6"/>
                                        </p:tgtEl>
                                      </p:cBhvr>
                                    </p:animEffect>
                                    <p:set>
                                      <p:cBhvr>
                                        <p:cTn id="7" dur="1" fill="hold">
                                          <p:stCondLst>
                                            <p:cond delay="4999"/>
                                          </p:stCondLst>
                                        </p:cTn>
                                        <p:tgtEl>
                                          <p:spTgt spid="6"/>
                                        </p:tgtEl>
                                        <p:attrNameLst>
                                          <p:attrName>style.visibility</p:attrName>
                                        </p:attrNameLst>
                                      </p:cBhvr>
                                      <p:to>
                                        <p:strVal val="hidden"/>
                                      </p:to>
                                    </p:set>
                                  </p:childTnLst>
                                </p:cTn>
                              </p:par>
                              <p:par>
                                <p:cTn id="8" presetID="10" presetClass="entr" presetSubtype="0" fill="hold" nodeType="withEffect">
                                  <p:stCondLst>
                                    <p:cond delay="1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rot="10800000">
            <a:off x="1089488" y="68937"/>
            <a:ext cx="10009847" cy="6170311"/>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1141413" y="86380"/>
            <a:ext cx="3480319" cy="523220"/>
          </a:xfrm>
          <a:prstGeom prst="rect">
            <a:avLst/>
          </a:prstGeom>
          <a:noFill/>
        </p:spPr>
        <p:txBody>
          <a:bodyPr wrap="square" rtlCol="0">
            <a:spAutoFit/>
          </a:bodyPr>
          <a:lstStyle/>
          <a:p>
            <a:r>
              <a:rPr lang="en-US" sz="2800" dirty="0" smtClean="0">
                <a:solidFill>
                  <a:schemeClr val="accent6">
                    <a:lumMod val="75000"/>
                  </a:schemeClr>
                </a:solidFill>
                <a:effectLst>
                  <a:outerShdw blurRad="38100" dist="38100" dir="2700000" algn="tl">
                    <a:srgbClr val="000000">
                      <a:alpha val="43137"/>
                    </a:srgbClr>
                  </a:outerShdw>
                </a:effectLst>
              </a:rPr>
              <a:t>ALDOT PLAN</a:t>
            </a:r>
            <a:endParaRPr lang="en-US" sz="2800" dirty="0">
              <a:solidFill>
                <a:schemeClr val="accent6">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48236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59" y="0"/>
            <a:ext cx="39663621" cy="8847438"/>
          </a:xfrm>
          <a:prstGeom prst="rect">
            <a:avLst/>
          </a:prstGeom>
        </p:spPr>
      </p:pic>
      <p:sp>
        <p:nvSpPr>
          <p:cNvPr id="5" name="TextBox 4"/>
          <p:cNvSpPr txBox="1"/>
          <p:nvPr/>
        </p:nvSpPr>
        <p:spPr>
          <a:xfrm>
            <a:off x="811212" y="323893"/>
            <a:ext cx="3562350" cy="2308324"/>
          </a:xfrm>
          <a:prstGeom prst="rect">
            <a:avLst/>
          </a:prstGeom>
          <a:noFill/>
        </p:spPr>
        <p:txBody>
          <a:bodyPr wrap="square" rtlCol="0">
            <a:spAutoFit/>
          </a:bodyPr>
          <a:lstStyle/>
          <a:p>
            <a:r>
              <a:rPr lang="en-US" sz="2400" dirty="0" smtClean="0">
                <a:solidFill>
                  <a:srgbClr val="00B0F0"/>
                </a:solidFill>
                <a:effectLst>
                  <a:outerShdw blurRad="38100" dist="38100" dir="2700000" algn="tl">
                    <a:srgbClr val="000000">
                      <a:alpha val="43137"/>
                    </a:srgbClr>
                  </a:outerShdw>
                </a:effectLst>
              </a:rPr>
              <a:t>Rock included:</a:t>
            </a:r>
          </a:p>
          <a:p>
            <a:pPr marL="285750" indent="-285750">
              <a:buFont typeface="Arial" panose="020B0604020202020204" pitchFamily="34" charset="0"/>
              <a:buChar char="•"/>
            </a:pPr>
            <a:r>
              <a:rPr lang="en-US" sz="2400" dirty="0" smtClean="0">
                <a:solidFill>
                  <a:srgbClr val="00B0F0"/>
                </a:solidFill>
                <a:effectLst>
                  <a:outerShdw blurRad="38100" dist="38100" dir="2700000" algn="tl">
                    <a:srgbClr val="000000">
                      <a:alpha val="43137"/>
                    </a:srgbClr>
                  </a:outerShdw>
                </a:effectLst>
              </a:rPr>
              <a:t>Limestone</a:t>
            </a:r>
          </a:p>
          <a:p>
            <a:pPr marL="285750" indent="-285750">
              <a:buFont typeface="Arial" panose="020B0604020202020204" pitchFamily="34" charset="0"/>
              <a:buChar char="•"/>
            </a:pPr>
            <a:r>
              <a:rPr lang="en-US" sz="2400" dirty="0" smtClean="0">
                <a:solidFill>
                  <a:srgbClr val="00B0F0"/>
                </a:solidFill>
                <a:effectLst>
                  <a:outerShdw blurRad="38100" dist="38100" dir="2700000" algn="tl">
                    <a:srgbClr val="000000">
                      <a:alpha val="43137"/>
                    </a:srgbClr>
                  </a:outerShdw>
                </a:effectLst>
              </a:rPr>
              <a:t>Shale</a:t>
            </a:r>
          </a:p>
          <a:p>
            <a:pPr marL="285750" indent="-285750">
              <a:buFont typeface="Arial" panose="020B0604020202020204" pitchFamily="34" charset="0"/>
              <a:buChar char="•"/>
            </a:pPr>
            <a:r>
              <a:rPr lang="en-US" sz="2400" dirty="0" smtClean="0">
                <a:solidFill>
                  <a:srgbClr val="00B0F0"/>
                </a:solidFill>
                <a:effectLst>
                  <a:outerShdw blurRad="38100" dist="38100" dir="2700000" algn="tl">
                    <a:srgbClr val="000000">
                      <a:alpha val="43137"/>
                    </a:srgbClr>
                  </a:outerShdw>
                </a:effectLst>
              </a:rPr>
              <a:t>Sandstone</a:t>
            </a:r>
          </a:p>
          <a:p>
            <a:pPr marL="285750" indent="-285750">
              <a:buFont typeface="Arial" panose="020B0604020202020204" pitchFamily="34" charset="0"/>
              <a:buChar char="•"/>
            </a:pPr>
            <a:r>
              <a:rPr lang="en-US" sz="2400" dirty="0" smtClean="0">
                <a:solidFill>
                  <a:srgbClr val="00B0F0"/>
                </a:solidFill>
                <a:effectLst>
                  <a:outerShdw blurRad="38100" dist="38100" dir="2700000" algn="tl">
                    <a:srgbClr val="000000">
                      <a:alpha val="43137"/>
                    </a:srgbClr>
                  </a:outerShdw>
                </a:effectLst>
              </a:rPr>
              <a:t>Iron ore</a:t>
            </a:r>
          </a:p>
          <a:p>
            <a:pPr marL="285750" indent="-285750">
              <a:buFont typeface="Arial" panose="020B0604020202020204" pitchFamily="34" charset="0"/>
              <a:buChar char="•"/>
            </a:pPr>
            <a:r>
              <a:rPr lang="en-US" sz="2400" dirty="0" err="1" smtClean="0">
                <a:solidFill>
                  <a:srgbClr val="00B0F0"/>
                </a:solidFill>
                <a:effectLst>
                  <a:outerShdw blurRad="38100" dist="38100" dir="2700000" algn="tl">
                    <a:srgbClr val="000000">
                      <a:alpha val="43137"/>
                    </a:srgbClr>
                  </a:outerShdw>
                </a:effectLst>
              </a:rPr>
              <a:t>Chert</a:t>
            </a:r>
            <a:endParaRPr lang="en-US" sz="2400" dirty="0">
              <a:solidFill>
                <a:srgbClr val="00B0F0"/>
              </a:solidFill>
              <a:effectLst>
                <a:outerShdw blurRad="38100" dist="38100" dir="2700000" algn="tl">
                  <a:srgbClr val="000000">
                    <a:alpha val="43137"/>
                  </a:srgbClr>
                </a:outerShdw>
              </a:effectLst>
            </a:endParaRPr>
          </a:p>
        </p:txBody>
      </p:sp>
      <p:sp>
        <p:nvSpPr>
          <p:cNvPr id="6" name="TextBox 5"/>
          <p:cNvSpPr txBox="1"/>
          <p:nvPr/>
        </p:nvSpPr>
        <p:spPr>
          <a:xfrm>
            <a:off x="3543300" y="351009"/>
            <a:ext cx="3562350" cy="3416320"/>
          </a:xfrm>
          <a:prstGeom prst="rect">
            <a:avLst/>
          </a:prstGeom>
          <a:noFill/>
        </p:spPr>
        <p:txBody>
          <a:bodyPr wrap="square" rtlCol="0">
            <a:spAutoFit/>
          </a:bodyPr>
          <a:lstStyle/>
          <a:p>
            <a:r>
              <a:rPr lang="en-US" sz="2400" dirty="0" smtClean="0">
                <a:solidFill>
                  <a:srgbClr val="00B0F0"/>
                </a:solidFill>
                <a:effectLst>
                  <a:outerShdw blurRad="38100" dist="38100" dir="2700000" algn="tl">
                    <a:srgbClr val="000000">
                      <a:alpha val="43137"/>
                    </a:srgbClr>
                  </a:outerShdw>
                </a:effectLst>
              </a:rPr>
              <a:t>Soils included:</a:t>
            </a:r>
          </a:p>
          <a:p>
            <a:pPr marL="285750" indent="-285750">
              <a:buFont typeface="Arial" panose="020B0604020202020204" pitchFamily="34" charset="0"/>
              <a:buChar char="•"/>
            </a:pPr>
            <a:r>
              <a:rPr lang="en-US" sz="2400" dirty="0" smtClean="0">
                <a:solidFill>
                  <a:srgbClr val="00B0F0"/>
                </a:solidFill>
                <a:effectLst>
                  <a:outerShdw blurRad="38100" dist="38100" dir="2700000" algn="tl">
                    <a:srgbClr val="000000">
                      <a:alpha val="43137"/>
                    </a:srgbClr>
                  </a:outerShdw>
                </a:effectLst>
              </a:rPr>
              <a:t>Transition zones (weathered soils)</a:t>
            </a:r>
          </a:p>
          <a:p>
            <a:pPr marL="285750" indent="-285750">
              <a:buFont typeface="Arial" panose="020B0604020202020204" pitchFamily="34" charset="0"/>
              <a:buChar char="•"/>
            </a:pPr>
            <a:r>
              <a:rPr lang="en-US" sz="2400" dirty="0" smtClean="0">
                <a:solidFill>
                  <a:srgbClr val="00B0F0"/>
                </a:solidFill>
                <a:effectLst>
                  <a:outerShdw blurRad="38100" dist="38100" dir="2700000" algn="tl">
                    <a:srgbClr val="000000">
                      <a:alpha val="43137"/>
                    </a:srgbClr>
                  </a:outerShdw>
                </a:effectLst>
              </a:rPr>
              <a:t>Silty sands</a:t>
            </a:r>
          </a:p>
          <a:p>
            <a:pPr marL="285750" indent="-285750">
              <a:buFont typeface="Arial" panose="020B0604020202020204" pitchFamily="34" charset="0"/>
              <a:buChar char="•"/>
            </a:pPr>
            <a:r>
              <a:rPr lang="en-US" sz="2400" dirty="0" smtClean="0">
                <a:solidFill>
                  <a:srgbClr val="00B0F0"/>
                </a:solidFill>
                <a:effectLst>
                  <a:outerShdw blurRad="38100" dist="38100" dir="2700000" algn="tl">
                    <a:srgbClr val="000000">
                      <a:alpha val="43137"/>
                    </a:srgbClr>
                  </a:outerShdw>
                </a:effectLst>
              </a:rPr>
              <a:t>Clayey sands</a:t>
            </a:r>
          </a:p>
          <a:p>
            <a:pPr marL="285750" indent="-285750">
              <a:buFont typeface="Arial" panose="020B0604020202020204" pitchFamily="34" charset="0"/>
              <a:buChar char="•"/>
            </a:pPr>
            <a:r>
              <a:rPr lang="en-US" sz="2400" dirty="0" smtClean="0">
                <a:solidFill>
                  <a:srgbClr val="00B0F0"/>
                </a:solidFill>
                <a:effectLst>
                  <a:outerShdw blurRad="38100" dist="38100" dir="2700000" algn="tl">
                    <a:srgbClr val="000000">
                      <a:alpha val="43137"/>
                    </a:srgbClr>
                  </a:outerShdw>
                </a:effectLst>
              </a:rPr>
              <a:t>Silts</a:t>
            </a:r>
          </a:p>
          <a:p>
            <a:pPr marL="285750" indent="-285750">
              <a:buFont typeface="Arial" panose="020B0604020202020204" pitchFamily="34" charset="0"/>
              <a:buChar char="•"/>
            </a:pPr>
            <a:r>
              <a:rPr lang="en-US" sz="2400" dirty="0" smtClean="0">
                <a:solidFill>
                  <a:srgbClr val="00B0F0"/>
                </a:solidFill>
                <a:effectLst>
                  <a:outerShdw blurRad="38100" dist="38100" dir="2700000" algn="tl">
                    <a:srgbClr val="000000">
                      <a:alpha val="43137"/>
                    </a:srgbClr>
                  </a:outerShdw>
                </a:effectLst>
              </a:rPr>
              <a:t>Sands</a:t>
            </a:r>
          </a:p>
          <a:p>
            <a:pPr marL="285750" indent="-285750">
              <a:buFont typeface="Arial" panose="020B0604020202020204" pitchFamily="34" charset="0"/>
              <a:buChar char="•"/>
            </a:pPr>
            <a:r>
              <a:rPr lang="en-US" sz="2400" dirty="0" smtClean="0">
                <a:solidFill>
                  <a:srgbClr val="00B0F0"/>
                </a:solidFill>
                <a:effectLst>
                  <a:outerShdw blurRad="38100" dist="38100" dir="2700000" algn="tl">
                    <a:srgbClr val="000000">
                      <a:alpha val="43137"/>
                    </a:srgbClr>
                  </a:outerShdw>
                </a:effectLst>
              </a:rPr>
              <a:t>Lean clays</a:t>
            </a:r>
          </a:p>
          <a:p>
            <a:pPr marL="285750" indent="-285750">
              <a:buFont typeface="Arial" panose="020B0604020202020204" pitchFamily="34" charset="0"/>
              <a:buChar char="•"/>
            </a:pPr>
            <a:r>
              <a:rPr lang="en-US" sz="2400" dirty="0" smtClean="0">
                <a:solidFill>
                  <a:srgbClr val="00B0F0"/>
                </a:solidFill>
                <a:effectLst>
                  <a:outerShdw blurRad="38100" dist="38100" dir="2700000" algn="tl">
                    <a:srgbClr val="000000">
                      <a:alpha val="43137"/>
                    </a:srgbClr>
                  </a:outerShdw>
                </a:effectLst>
              </a:rPr>
              <a:t>Cherty clays</a:t>
            </a:r>
            <a:endParaRPr lang="en-US" sz="2400"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9346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1.04167E-6 2.59259E-6 L -2.2112 2.59259E-6 " pathEditMode="relative" rAng="0" ptsTypes="AA">
                                      <p:cBhvr>
                                        <p:cTn id="10" dur="20000" fill="hold"/>
                                        <p:tgtEl>
                                          <p:spTgt spid="4"/>
                                        </p:tgtEl>
                                        <p:attrNameLst>
                                          <p:attrName>ppt_x</p:attrName>
                                          <p:attrName>ppt_y</p:attrName>
                                        </p:attrNameLst>
                                      </p:cBhvr>
                                      <p:rCtr x="-11056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212" y="543224"/>
            <a:ext cx="10058400" cy="5629254"/>
          </a:xfrm>
          <a:prstGeom prst="rect">
            <a:avLst/>
          </a:prstGeom>
        </p:spPr>
      </p:pic>
      <p:cxnSp>
        <p:nvCxnSpPr>
          <p:cNvPr id="25" name="Straight Connector 24"/>
          <p:cNvCxnSpPr/>
          <p:nvPr/>
        </p:nvCxnSpPr>
        <p:spPr>
          <a:xfrm>
            <a:off x="1764959" y="4822224"/>
            <a:ext cx="2606040" cy="6858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V="1">
            <a:off x="4370999" y="3968784"/>
            <a:ext cx="464820" cy="92202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V="1">
            <a:off x="5323499" y="3046764"/>
            <a:ext cx="464820" cy="92202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V="1">
            <a:off x="6275999" y="2124744"/>
            <a:ext cx="464820" cy="92202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flipV="1">
            <a:off x="7228499" y="1376079"/>
            <a:ext cx="382905" cy="74866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a:off x="6740819" y="2124744"/>
            <a:ext cx="4876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1" name="Straight Connector 30"/>
          <p:cNvCxnSpPr/>
          <p:nvPr/>
        </p:nvCxnSpPr>
        <p:spPr>
          <a:xfrm>
            <a:off x="5788319" y="3046764"/>
            <a:ext cx="4876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a:off x="4835819" y="3976404"/>
            <a:ext cx="4876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p:cNvCxnSpPr/>
          <p:nvPr/>
        </p:nvCxnSpPr>
        <p:spPr>
          <a:xfrm>
            <a:off x="7611404" y="1376079"/>
            <a:ext cx="350520" cy="482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34" name="Line Callout 2 (No Border) 33"/>
          <p:cNvSpPr/>
          <p:nvPr/>
        </p:nvSpPr>
        <p:spPr>
          <a:xfrm>
            <a:off x="8533289" y="3416219"/>
            <a:ext cx="2546302" cy="278090"/>
          </a:xfrm>
          <a:prstGeom prst="callout2">
            <a:avLst>
              <a:gd name="adj1" fmla="val 57763"/>
              <a:gd name="adj2" fmla="val -397"/>
              <a:gd name="adj3" fmla="val 57763"/>
              <a:gd name="adj4" fmla="val -6861"/>
              <a:gd name="adj5" fmla="val -115448"/>
              <a:gd name="adj6" fmla="val -35707"/>
            </a:avLst>
          </a:prstGeom>
          <a:solidFill>
            <a:schemeClr val="bg1"/>
          </a:solidFill>
          <a:ln w="34925">
            <a:solidFill>
              <a:srgbClr val="00B0F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B0F0"/>
                </a:solidFill>
                <a:latin typeface="Arial" panose="020B0604020202020204" pitchFamily="34" charset="0"/>
                <a:cs typeface="Arial" panose="020B0604020202020204" pitchFamily="34" charset="0"/>
              </a:rPr>
              <a:t>REQUIRED SOIL NAIL WALL</a:t>
            </a:r>
            <a:endParaRPr lang="en-US" sz="1400" dirty="0">
              <a:solidFill>
                <a:srgbClr val="00B0F0"/>
              </a:solidFill>
              <a:latin typeface="Arial" panose="020B0604020202020204" pitchFamily="34" charset="0"/>
              <a:cs typeface="Arial" panose="020B0604020202020204" pitchFamily="34" charset="0"/>
            </a:endParaRPr>
          </a:p>
        </p:txBody>
      </p:sp>
      <p:cxnSp>
        <p:nvCxnSpPr>
          <p:cNvPr id="35" name="Straight Arrow Connector 34"/>
          <p:cNvCxnSpPr/>
          <p:nvPr/>
        </p:nvCxnSpPr>
        <p:spPr>
          <a:xfrm flipV="1">
            <a:off x="3067979" y="1376079"/>
            <a:ext cx="0" cy="3480435"/>
          </a:xfrm>
          <a:prstGeom prst="straightConnector1">
            <a:avLst/>
          </a:prstGeom>
          <a:ln>
            <a:solidFill>
              <a:srgbClr val="00B0F0"/>
            </a:solidFill>
            <a:headEnd type="triangle"/>
            <a:tailEnd type="triangle"/>
          </a:ln>
        </p:spPr>
        <p:style>
          <a:lnRef idx="3">
            <a:schemeClr val="dk1"/>
          </a:lnRef>
          <a:fillRef idx="0">
            <a:schemeClr val="dk1"/>
          </a:fillRef>
          <a:effectRef idx="2">
            <a:schemeClr val="dk1"/>
          </a:effectRef>
          <a:fontRef idx="minor">
            <a:schemeClr val="tx1"/>
          </a:fontRef>
        </p:style>
      </p:cxnSp>
      <p:sp>
        <p:nvSpPr>
          <p:cNvPr id="36" name="TextBox 35"/>
          <p:cNvSpPr txBox="1"/>
          <p:nvPr/>
        </p:nvSpPr>
        <p:spPr>
          <a:xfrm rot="16200000">
            <a:off x="1825166" y="2769573"/>
            <a:ext cx="1698983" cy="584775"/>
          </a:xfrm>
          <a:prstGeom prst="rect">
            <a:avLst/>
          </a:prstGeom>
          <a:solidFill>
            <a:srgbClr val="FFFFFF"/>
          </a:solidFill>
          <a:ln>
            <a:solidFill>
              <a:srgbClr val="00B0F0"/>
            </a:solidFill>
          </a:ln>
        </p:spPr>
        <p:txBody>
          <a:bodyPr wrap="square" rtlCol="0">
            <a:spAutoFit/>
          </a:bodyPr>
          <a:lstStyle/>
          <a:p>
            <a:r>
              <a:rPr lang="en-US" sz="3200" dirty="0" smtClean="0">
                <a:solidFill>
                  <a:srgbClr val="00B0F0"/>
                </a:solidFill>
              </a:rPr>
              <a:t>~150 </a:t>
            </a:r>
            <a:r>
              <a:rPr lang="en-US" sz="3200" dirty="0" err="1" smtClean="0">
                <a:solidFill>
                  <a:srgbClr val="00B0F0"/>
                </a:solidFill>
              </a:rPr>
              <a:t>ft</a:t>
            </a:r>
            <a:endParaRPr lang="en-US" sz="3200" dirty="0">
              <a:solidFill>
                <a:srgbClr val="00B0F0"/>
              </a:solidFill>
            </a:endParaRPr>
          </a:p>
        </p:txBody>
      </p:sp>
      <p:cxnSp>
        <p:nvCxnSpPr>
          <p:cNvPr id="37" name="Straight Arrow Connector 36"/>
          <p:cNvCxnSpPr/>
          <p:nvPr/>
        </p:nvCxnSpPr>
        <p:spPr>
          <a:xfrm flipV="1">
            <a:off x="5642248" y="3998544"/>
            <a:ext cx="0" cy="1025071"/>
          </a:xfrm>
          <a:prstGeom prst="straightConnector1">
            <a:avLst/>
          </a:prstGeom>
          <a:ln>
            <a:solidFill>
              <a:srgbClr val="00B0F0"/>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flipH="1">
            <a:off x="4835819" y="3545012"/>
            <a:ext cx="507454" cy="0"/>
          </a:xfrm>
          <a:prstGeom prst="straightConnector1">
            <a:avLst/>
          </a:prstGeom>
          <a:ln>
            <a:solidFill>
              <a:srgbClr val="00B0F0"/>
            </a:solidFill>
            <a:headEnd type="triangle"/>
            <a:tailEnd type="triangle"/>
          </a:ln>
        </p:spPr>
        <p:style>
          <a:lnRef idx="3">
            <a:schemeClr val="dk1"/>
          </a:lnRef>
          <a:fillRef idx="0">
            <a:schemeClr val="dk1"/>
          </a:fillRef>
          <a:effectRef idx="2">
            <a:schemeClr val="dk1"/>
          </a:effectRef>
          <a:fontRef idx="minor">
            <a:schemeClr val="tx1"/>
          </a:fontRef>
        </p:style>
      </p:cxnSp>
      <p:sp>
        <p:nvSpPr>
          <p:cNvPr id="39" name="TextBox 38"/>
          <p:cNvSpPr txBox="1"/>
          <p:nvPr/>
        </p:nvSpPr>
        <p:spPr>
          <a:xfrm rot="16200000">
            <a:off x="5043208" y="4326413"/>
            <a:ext cx="656070" cy="369332"/>
          </a:xfrm>
          <a:prstGeom prst="rect">
            <a:avLst/>
          </a:prstGeom>
          <a:solidFill>
            <a:srgbClr val="FFFFFF"/>
          </a:solidFill>
          <a:ln>
            <a:solidFill>
              <a:srgbClr val="00B0F0"/>
            </a:solidFill>
          </a:ln>
        </p:spPr>
        <p:txBody>
          <a:bodyPr wrap="square" rtlCol="0">
            <a:spAutoFit/>
          </a:bodyPr>
          <a:lstStyle/>
          <a:p>
            <a:r>
              <a:rPr lang="en-US" dirty="0" smtClean="0">
                <a:solidFill>
                  <a:srgbClr val="00B0F0"/>
                </a:solidFill>
              </a:rPr>
              <a:t>40 </a:t>
            </a:r>
            <a:r>
              <a:rPr lang="en-US" dirty="0" err="1" smtClean="0">
                <a:solidFill>
                  <a:srgbClr val="00B0F0"/>
                </a:solidFill>
              </a:rPr>
              <a:t>ft</a:t>
            </a:r>
            <a:endParaRPr lang="en-US" dirty="0">
              <a:solidFill>
                <a:srgbClr val="00B0F0"/>
              </a:solidFill>
            </a:endParaRPr>
          </a:p>
        </p:txBody>
      </p:sp>
      <p:sp>
        <p:nvSpPr>
          <p:cNvPr id="40" name="TextBox 39"/>
          <p:cNvSpPr txBox="1"/>
          <p:nvPr/>
        </p:nvSpPr>
        <p:spPr>
          <a:xfrm>
            <a:off x="4769369" y="3078109"/>
            <a:ext cx="656070" cy="369332"/>
          </a:xfrm>
          <a:prstGeom prst="rect">
            <a:avLst/>
          </a:prstGeom>
          <a:solidFill>
            <a:srgbClr val="FFFFFF"/>
          </a:solidFill>
          <a:ln>
            <a:solidFill>
              <a:srgbClr val="00B0F0"/>
            </a:solidFill>
          </a:ln>
        </p:spPr>
        <p:txBody>
          <a:bodyPr wrap="square" rtlCol="0">
            <a:spAutoFit/>
          </a:bodyPr>
          <a:lstStyle/>
          <a:p>
            <a:r>
              <a:rPr lang="en-US" dirty="0" smtClean="0">
                <a:solidFill>
                  <a:srgbClr val="00B0F0"/>
                </a:solidFill>
              </a:rPr>
              <a:t>20 </a:t>
            </a:r>
            <a:r>
              <a:rPr lang="en-US" dirty="0" err="1" smtClean="0">
                <a:solidFill>
                  <a:srgbClr val="00B0F0"/>
                </a:solidFill>
              </a:rPr>
              <a:t>ft</a:t>
            </a:r>
            <a:endParaRPr lang="en-US" dirty="0">
              <a:solidFill>
                <a:srgbClr val="00B0F0"/>
              </a:solidFill>
            </a:endParaRPr>
          </a:p>
        </p:txBody>
      </p:sp>
      <p:cxnSp>
        <p:nvCxnSpPr>
          <p:cNvPr id="41" name="Straight Connector 40"/>
          <p:cNvCxnSpPr/>
          <p:nvPr/>
        </p:nvCxnSpPr>
        <p:spPr>
          <a:xfrm flipV="1">
            <a:off x="3082857" y="1363108"/>
            <a:ext cx="4703807" cy="12971"/>
          </a:xfrm>
          <a:prstGeom prst="line">
            <a:avLst/>
          </a:prstGeom>
          <a:ln>
            <a:solidFill>
              <a:srgbClr val="00B0F0"/>
            </a:solidFill>
            <a:prstDash val="dash"/>
          </a:ln>
        </p:spPr>
        <p:style>
          <a:lnRef idx="2">
            <a:schemeClr val="dk1"/>
          </a:lnRef>
          <a:fillRef idx="0">
            <a:schemeClr val="dk1"/>
          </a:fillRef>
          <a:effectRef idx="1">
            <a:schemeClr val="dk1"/>
          </a:effectRef>
          <a:fontRef idx="minor">
            <a:schemeClr val="tx1"/>
          </a:fontRef>
        </p:style>
      </p:cxnSp>
      <p:sp>
        <p:nvSpPr>
          <p:cNvPr id="42" name="Title 2"/>
          <p:cNvSpPr txBox="1">
            <a:spLocks/>
          </p:cNvSpPr>
          <p:nvPr/>
        </p:nvSpPr>
        <p:spPr>
          <a:xfrm>
            <a:off x="899570" y="-52557"/>
            <a:ext cx="5595566" cy="64018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effectLst>
                  <a:glow rad="38100">
                    <a:schemeClr val="bg1">
                      <a:lumMod val="65000"/>
                      <a:lumOff val="35000"/>
                      <a:alpha val="40000"/>
                    </a:schemeClr>
                  </a:glow>
                  <a:outerShdw blurRad="38100" dist="38100" dir="2700000" algn="tl">
                    <a:srgbClr val="000000">
                      <a:alpha val="43137"/>
                    </a:srgbClr>
                  </a:outerShdw>
                </a:effectLst>
              </a:rPr>
              <a:t>Bid documents</a:t>
            </a:r>
            <a:endParaRPr lang="en-US" dirty="0">
              <a:solidFill>
                <a:schemeClr val="accent6">
                  <a:lumMod val="50000"/>
                </a:schemeClr>
              </a:solidFill>
              <a:effectLst>
                <a:glow rad="38100">
                  <a:schemeClr val="bg1">
                    <a:lumMod val="65000"/>
                    <a:lumOff val="35000"/>
                    <a:alpha val="40000"/>
                  </a:schemeClr>
                </a:glow>
                <a:outerShdw blurRad="38100" dist="38100" dir="2700000" algn="tl">
                  <a:srgbClr val="000000">
                    <a:alpha val="43137"/>
                  </a:srgbClr>
                </a:outerShdw>
              </a:effectLst>
            </a:endParaRPr>
          </a:p>
        </p:txBody>
      </p:sp>
      <p:sp>
        <p:nvSpPr>
          <p:cNvPr id="4" name="Cloud 3"/>
          <p:cNvSpPr/>
          <p:nvPr/>
        </p:nvSpPr>
        <p:spPr>
          <a:xfrm>
            <a:off x="6777976" y="2492879"/>
            <a:ext cx="1048998" cy="711726"/>
          </a:xfrm>
          <a:prstGeom prst="cloud">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ine Callout 2 (No Border) 42"/>
          <p:cNvSpPr/>
          <p:nvPr/>
        </p:nvSpPr>
        <p:spPr>
          <a:xfrm>
            <a:off x="2606331" y="930794"/>
            <a:ext cx="1718140" cy="252616"/>
          </a:xfrm>
          <a:prstGeom prst="callout2">
            <a:avLst>
              <a:gd name="adj1" fmla="val 51267"/>
              <a:gd name="adj2" fmla="val 100111"/>
              <a:gd name="adj3" fmla="val 51196"/>
              <a:gd name="adj4" fmla="val 111913"/>
              <a:gd name="adj5" fmla="val 463351"/>
              <a:gd name="adj6" fmla="val 132613"/>
            </a:avLst>
          </a:prstGeom>
          <a:solidFill>
            <a:schemeClr val="bg1"/>
          </a:solidFill>
          <a:ln w="34925">
            <a:solidFill>
              <a:srgbClr val="00B0F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B0F0"/>
                </a:solidFill>
                <a:latin typeface="Arial" panose="020B0604020202020204" pitchFamily="34" charset="0"/>
                <a:cs typeface="Arial" panose="020B0604020202020204" pitchFamily="34" charset="0"/>
              </a:rPr>
              <a:t>EXISTING GRADE</a:t>
            </a:r>
            <a:endParaRPr lang="en-US" sz="1400" dirty="0">
              <a:solidFill>
                <a:srgbClr val="00B0F0"/>
              </a:solidFill>
              <a:latin typeface="Arial" panose="020B0604020202020204" pitchFamily="34" charset="0"/>
              <a:cs typeface="Arial" panose="020B0604020202020204" pitchFamily="34" charset="0"/>
            </a:endParaRPr>
          </a:p>
        </p:txBody>
      </p:sp>
      <p:cxnSp>
        <p:nvCxnSpPr>
          <p:cNvPr id="6" name="Straight Connector 5"/>
          <p:cNvCxnSpPr/>
          <p:nvPr/>
        </p:nvCxnSpPr>
        <p:spPr>
          <a:xfrm flipV="1">
            <a:off x="3393787" y="2229519"/>
            <a:ext cx="1044530" cy="307053"/>
          </a:xfrm>
          <a:prstGeom prst="line">
            <a:avLst/>
          </a:prstGeom>
          <a:ln>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465364" y="1922633"/>
            <a:ext cx="1044530" cy="297423"/>
          </a:xfrm>
          <a:prstGeom prst="line">
            <a:avLst/>
          </a:prstGeom>
          <a:ln>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509894" y="1678178"/>
            <a:ext cx="998515" cy="244455"/>
          </a:xfrm>
          <a:prstGeom prst="line">
            <a:avLst/>
          </a:prstGeom>
          <a:ln>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6535067" y="1404901"/>
            <a:ext cx="1002649" cy="265896"/>
          </a:xfrm>
          <a:prstGeom prst="line">
            <a:avLst/>
          </a:prstGeom>
          <a:ln>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7563622" y="1129717"/>
            <a:ext cx="1002649" cy="265896"/>
          </a:xfrm>
          <a:prstGeom prst="line">
            <a:avLst/>
          </a:prstGeom>
          <a:ln>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8605984" y="909535"/>
            <a:ext cx="969140" cy="209752"/>
          </a:xfrm>
          <a:prstGeom prst="line">
            <a:avLst/>
          </a:prstGeom>
          <a:ln>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9607373" y="686441"/>
            <a:ext cx="1002649" cy="209751"/>
          </a:xfrm>
          <a:prstGeom prst="line">
            <a:avLst/>
          </a:prstGeom>
          <a:ln>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10610022" y="587629"/>
            <a:ext cx="513590" cy="98813"/>
          </a:xfrm>
          <a:prstGeom prst="line">
            <a:avLst/>
          </a:prstGeom>
          <a:ln>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979361" y="2536573"/>
            <a:ext cx="414426" cy="153287"/>
          </a:xfrm>
          <a:prstGeom prst="line">
            <a:avLst/>
          </a:prstGeom>
          <a:ln>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1880293" y="2893478"/>
            <a:ext cx="495023" cy="153286"/>
          </a:xfrm>
          <a:prstGeom prst="line">
            <a:avLst/>
          </a:prstGeom>
          <a:ln>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677810" y="3061960"/>
            <a:ext cx="165326" cy="92793"/>
          </a:xfrm>
          <a:prstGeom prst="line">
            <a:avLst/>
          </a:prstGeom>
          <a:ln>
            <a:solidFill>
              <a:srgbClr val="00B0F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58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par>
                          <p:cTn id="43" fill="hold">
                            <p:stCondLst>
                              <p:cond delay="500"/>
                            </p:stCondLst>
                            <p:childTnLst>
                              <p:par>
                                <p:cTn id="44" presetID="1" presetClass="entr" presetSubtype="0" fill="hold" nodeType="afterEffect">
                                  <p:stCondLst>
                                    <p:cond delay="0"/>
                                  </p:stCondLst>
                                  <p:childTnLst>
                                    <p:set>
                                      <p:cBhvr>
                                        <p:cTn id="45" dur="1" fill="hold">
                                          <p:stCondLst>
                                            <p:cond delay="0"/>
                                          </p:stCondLst>
                                        </p:cTn>
                                        <p:tgtEl>
                                          <p:spTgt spid="38"/>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6" grpId="0" animBg="1"/>
      <p:bldP spid="39" grpId="0" animBg="1"/>
      <p:bldP spid="40"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2192" y="81162"/>
            <a:ext cx="8598696" cy="6644448"/>
          </a:xfrm>
          <a:solidFill>
            <a:schemeClr val="tx2"/>
          </a:solidFill>
          <a:effectLst>
            <a:outerShdw blurRad="50800" dist="38100" dir="2700000" algn="tl" rotWithShape="0">
              <a:prstClr val="black">
                <a:alpha val="40000"/>
              </a:prstClr>
            </a:outerShdw>
            <a:softEdge rad="31750"/>
          </a:effectLst>
        </p:spPr>
      </p:pic>
      <p:cxnSp>
        <p:nvCxnSpPr>
          <p:cNvPr id="6" name="Straight Arrow Connector 5"/>
          <p:cNvCxnSpPr/>
          <p:nvPr/>
        </p:nvCxnSpPr>
        <p:spPr>
          <a:xfrm>
            <a:off x="3559155" y="1100404"/>
            <a:ext cx="0" cy="4613301"/>
          </a:xfrm>
          <a:prstGeom prst="straightConnector1">
            <a:avLst/>
          </a:prstGeom>
          <a:ln w="19050">
            <a:solidFill>
              <a:srgbClr val="00B0F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6200000">
            <a:off x="2816937" y="2986922"/>
            <a:ext cx="907883" cy="523220"/>
          </a:xfrm>
          <a:prstGeom prst="rect">
            <a:avLst/>
          </a:prstGeom>
          <a:noFill/>
        </p:spPr>
        <p:txBody>
          <a:bodyPr wrap="square" rtlCol="0">
            <a:spAutoFit/>
          </a:bodyPr>
          <a:lstStyle/>
          <a:p>
            <a:r>
              <a:rPr lang="en-US" sz="2800" b="1" dirty="0" smtClean="0">
                <a:solidFill>
                  <a:srgbClr val="00B0F0"/>
                </a:solidFill>
              </a:rPr>
              <a:t>150’</a:t>
            </a:r>
            <a:endParaRPr lang="en-US" sz="2800" b="1" dirty="0">
              <a:solidFill>
                <a:srgbClr val="00B0F0"/>
              </a:solidFill>
            </a:endParaRPr>
          </a:p>
        </p:txBody>
      </p:sp>
      <p:cxnSp>
        <p:nvCxnSpPr>
          <p:cNvPr id="8" name="Straight Arrow Connector 7"/>
          <p:cNvCxnSpPr/>
          <p:nvPr/>
        </p:nvCxnSpPr>
        <p:spPr>
          <a:xfrm flipH="1">
            <a:off x="4604858" y="3771753"/>
            <a:ext cx="713359" cy="5199"/>
          </a:xfrm>
          <a:prstGeom prst="straightConnector1">
            <a:avLst/>
          </a:prstGeom>
          <a:ln w="19050">
            <a:solidFill>
              <a:srgbClr val="00B0F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671944" y="3248533"/>
            <a:ext cx="907883" cy="523220"/>
          </a:xfrm>
          <a:prstGeom prst="rect">
            <a:avLst/>
          </a:prstGeom>
          <a:noFill/>
        </p:spPr>
        <p:txBody>
          <a:bodyPr wrap="square" rtlCol="0">
            <a:spAutoFit/>
          </a:bodyPr>
          <a:lstStyle/>
          <a:p>
            <a:r>
              <a:rPr lang="en-US" sz="2800" b="1" dirty="0" smtClean="0">
                <a:solidFill>
                  <a:srgbClr val="00B0F0"/>
                </a:solidFill>
              </a:rPr>
              <a:t>20’</a:t>
            </a:r>
            <a:endParaRPr lang="en-US" sz="2800" b="1" dirty="0">
              <a:solidFill>
                <a:srgbClr val="00B0F0"/>
              </a:solidFill>
            </a:endParaRPr>
          </a:p>
        </p:txBody>
      </p:sp>
      <p:sp>
        <p:nvSpPr>
          <p:cNvPr id="17" name="TextBox 16"/>
          <p:cNvSpPr txBox="1"/>
          <p:nvPr/>
        </p:nvSpPr>
        <p:spPr>
          <a:xfrm>
            <a:off x="5125885" y="6202390"/>
            <a:ext cx="4670889" cy="523220"/>
          </a:xfrm>
          <a:prstGeom prst="rect">
            <a:avLst/>
          </a:prstGeom>
          <a:noFill/>
        </p:spPr>
        <p:txBody>
          <a:bodyPr wrap="square" rtlCol="0">
            <a:spAutoFit/>
          </a:bodyPr>
          <a:lstStyle/>
          <a:p>
            <a:r>
              <a:rPr lang="en-US" sz="2800" b="1" dirty="0" smtClean="0">
                <a:solidFill>
                  <a:srgbClr val="00B0F0"/>
                </a:solidFill>
              </a:rPr>
              <a:t>WALL LENGTH ~1000’</a:t>
            </a:r>
            <a:endParaRPr lang="en-US" sz="2800" b="1" dirty="0">
              <a:solidFill>
                <a:srgbClr val="00B0F0"/>
              </a:solidFill>
            </a:endParaRPr>
          </a:p>
        </p:txBody>
      </p:sp>
      <p:cxnSp>
        <p:nvCxnSpPr>
          <p:cNvPr id="9" name="Straight Connector 8"/>
          <p:cNvCxnSpPr/>
          <p:nvPr/>
        </p:nvCxnSpPr>
        <p:spPr>
          <a:xfrm flipV="1">
            <a:off x="3338111" y="1088156"/>
            <a:ext cx="4938785" cy="12248"/>
          </a:xfrm>
          <a:prstGeom prst="line">
            <a:avLst/>
          </a:prstGeom>
          <a:ln>
            <a:solidFill>
              <a:srgbClr val="00B0F0"/>
            </a:solidFill>
            <a:prstDash val="dash"/>
          </a:ln>
        </p:spPr>
        <p:style>
          <a:lnRef idx="2">
            <a:schemeClr val="dk1"/>
          </a:lnRef>
          <a:fillRef idx="0">
            <a:schemeClr val="dk1"/>
          </a:fillRef>
          <a:effectRef idx="1">
            <a:schemeClr val="dk1"/>
          </a:effectRef>
          <a:fontRef idx="minor">
            <a:schemeClr val="tx1"/>
          </a:fontRef>
        </p:style>
      </p:cxnSp>
      <p:sp>
        <p:nvSpPr>
          <p:cNvPr id="15" name="Rectangle 14"/>
          <p:cNvSpPr/>
          <p:nvPr/>
        </p:nvSpPr>
        <p:spPr>
          <a:xfrm>
            <a:off x="6769628" y="3970544"/>
            <a:ext cx="1439501" cy="28669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83032" y="4493816"/>
            <a:ext cx="2122937" cy="28669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2"/>
          <p:cNvSpPr txBox="1">
            <a:spLocks/>
          </p:cNvSpPr>
          <p:nvPr/>
        </p:nvSpPr>
        <p:spPr>
          <a:xfrm>
            <a:off x="-48754" y="285542"/>
            <a:ext cx="2370946" cy="139216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dirty="0" smtClean="0">
                <a:solidFill>
                  <a:schemeClr val="accent6">
                    <a:lumMod val="50000"/>
                  </a:schemeClr>
                </a:solidFill>
              </a:rPr>
              <a:t>Hybrid</a:t>
            </a:r>
          </a:p>
          <a:p>
            <a:pPr algn="r"/>
            <a:r>
              <a:rPr lang="en-US" sz="2800" dirty="0" smtClean="0">
                <a:solidFill>
                  <a:schemeClr val="accent6">
                    <a:lumMod val="50000"/>
                  </a:schemeClr>
                </a:solidFill>
              </a:rPr>
              <a:t>approach</a:t>
            </a:r>
            <a:endParaRPr lang="en-US" sz="2800" dirty="0">
              <a:solidFill>
                <a:schemeClr val="accent6">
                  <a:lumMod val="50000"/>
                </a:schemeClr>
              </a:solidFill>
            </a:endParaRPr>
          </a:p>
        </p:txBody>
      </p:sp>
      <p:sp>
        <p:nvSpPr>
          <p:cNvPr id="20" name="Line Callout 2 19"/>
          <p:cNvSpPr/>
          <p:nvPr/>
        </p:nvSpPr>
        <p:spPr>
          <a:xfrm>
            <a:off x="7982201" y="2548663"/>
            <a:ext cx="1324597" cy="390275"/>
          </a:xfrm>
          <a:prstGeom prst="borderCallout2">
            <a:avLst>
              <a:gd name="adj1" fmla="val 36198"/>
              <a:gd name="adj2" fmla="val -1724"/>
              <a:gd name="adj3" fmla="val 37444"/>
              <a:gd name="adj4" fmla="val -8589"/>
              <a:gd name="adj5" fmla="val -127043"/>
              <a:gd name="adj6" fmla="val -15104"/>
            </a:avLst>
          </a:prstGeom>
          <a:solidFill>
            <a:schemeClr val="bg1"/>
          </a:solidFill>
          <a:ln w="34925" cap="sq">
            <a:solidFill>
              <a:srgbClr val="00B0F0"/>
            </a:solidFill>
            <a:miter lim="800000"/>
            <a:headEnd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B0F0"/>
                </a:solidFill>
              </a:rPr>
              <a:t>TIE BEAM</a:t>
            </a:r>
            <a:endParaRPr lang="en-US" dirty="0">
              <a:solidFill>
                <a:srgbClr val="00B0F0"/>
              </a:solidFill>
            </a:endParaRPr>
          </a:p>
        </p:txBody>
      </p:sp>
      <p:sp>
        <p:nvSpPr>
          <p:cNvPr id="21" name="Line Callout 2 20"/>
          <p:cNvSpPr/>
          <p:nvPr/>
        </p:nvSpPr>
        <p:spPr>
          <a:xfrm>
            <a:off x="5537313" y="5577865"/>
            <a:ext cx="2238707" cy="390275"/>
          </a:xfrm>
          <a:prstGeom prst="borderCallout2">
            <a:avLst>
              <a:gd name="adj1" fmla="val 36198"/>
              <a:gd name="adj2" fmla="val -1724"/>
              <a:gd name="adj3" fmla="val 37444"/>
              <a:gd name="adj4" fmla="val -8589"/>
              <a:gd name="adj5" fmla="val -54194"/>
              <a:gd name="adj6" fmla="val -59429"/>
            </a:avLst>
          </a:prstGeom>
          <a:solidFill>
            <a:schemeClr val="bg1"/>
          </a:solidFill>
          <a:ln w="34925" cap="sq">
            <a:solidFill>
              <a:srgbClr val="00B0F0"/>
            </a:solidFill>
            <a:miter lim="800000"/>
            <a:headEnd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B0F0"/>
                </a:solidFill>
              </a:rPr>
              <a:t>SHOTCRETE FACE</a:t>
            </a:r>
            <a:endParaRPr lang="en-US" dirty="0">
              <a:solidFill>
                <a:srgbClr val="00B0F0"/>
              </a:solidFill>
            </a:endParaRPr>
          </a:p>
        </p:txBody>
      </p:sp>
      <p:sp>
        <p:nvSpPr>
          <p:cNvPr id="22" name="Line Callout 2 21"/>
          <p:cNvSpPr/>
          <p:nvPr/>
        </p:nvSpPr>
        <p:spPr>
          <a:xfrm>
            <a:off x="7583032" y="4491487"/>
            <a:ext cx="2238707" cy="390275"/>
          </a:xfrm>
          <a:prstGeom prst="borderCallout2">
            <a:avLst>
              <a:gd name="adj1" fmla="val 37132"/>
              <a:gd name="adj2" fmla="val -1073"/>
              <a:gd name="adj3" fmla="val 37444"/>
              <a:gd name="adj4" fmla="val -5497"/>
              <a:gd name="adj5" fmla="val 113827"/>
              <a:gd name="adj6" fmla="val -20537"/>
            </a:avLst>
          </a:prstGeom>
          <a:solidFill>
            <a:schemeClr val="bg1"/>
          </a:solidFill>
          <a:ln w="34925" cap="sq">
            <a:solidFill>
              <a:srgbClr val="00B0F0"/>
            </a:solidFill>
            <a:miter lim="800000"/>
            <a:headEnd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B0F0"/>
                </a:solidFill>
              </a:rPr>
              <a:t>STRAND ANCHOR</a:t>
            </a:r>
            <a:endParaRPr lang="en-US" dirty="0">
              <a:solidFill>
                <a:srgbClr val="00B0F0"/>
              </a:solidFill>
            </a:endParaRPr>
          </a:p>
        </p:txBody>
      </p:sp>
      <p:sp>
        <p:nvSpPr>
          <p:cNvPr id="23" name="Line Callout 2 22"/>
          <p:cNvSpPr/>
          <p:nvPr/>
        </p:nvSpPr>
        <p:spPr>
          <a:xfrm>
            <a:off x="6769628" y="3970544"/>
            <a:ext cx="1439501" cy="390275"/>
          </a:xfrm>
          <a:prstGeom prst="borderCallout2">
            <a:avLst>
              <a:gd name="adj1" fmla="val 37132"/>
              <a:gd name="adj2" fmla="val -1073"/>
              <a:gd name="adj3" fmla="val 35577"/>
              <a:gd name="adj4" fmla="val -9729"/>
              <a:gd name="adj5" fmla="val -41127"/>
              <a:gd name="adj6" fmla="val -44234"/>
            </a:avLst>
          </a:prstGeom>
          <a:solidFill>
            <a:schemeClr val="bg1"/>
          </a:solidFill>
          <a:ln w="34925" cap="sq">
            <a:solidFill>
              <a:srgbClr val="00B0F0"/>
            </a:solidFill>
            <a:miter lim="800000"/>
            <a:headEnd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B0F0"/>
                </a:solidFill>
              </a:rPr>
              <a:t>SOIL NAIL</a:t>
            </a:r>
            <a:endParaRPr lang="en-US" dirty="0">
              <a:solidFill>
                <a:srgbClr val="00B0F0"/>
              </a:solidFill>
            </a:endParaRPr>
          </a:p>
        </p:txBody>
      </p:sp>
    </p:spTree>
    <p:extLst>
      <p:ext uri="{BB962C8B-B14F-4D97-AF65-F5344CB8AC3E}">
        <p14:creationId xmlns:p14="http://schemas.microsoft.com/office/powerpoint/2010/main" val="19628802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1526</TotalTime>
  <Words>1140</Words>
  <Application>Microsoft Office PowerPoint</Application>
  <PresentationFormat>Widescreen</PresentationFormat>
  <Paragraphs>175</Paragraphs>
  <Slides>30</Slides>
  <Notes>13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Century Gothic</vt:lpstr>
      <vt:lpstr>Open Sans</vt:lpstr>
      <vt:lpstr>Wingdings</vt:lpstr>
      <vt:lpstr>Mesh</vt:lpstr>
      <vt:lpstr>A Hybrid Retaining Wall to Conquer a Massive Slope</vt:lpstr>
      <vt:lpstr>PowerPoint Presentation</vt:lpstr>
      <vt:lpstr>PowerPoint Presentation</vt:lpstr>
      <vt:lpstr>PROJECT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Soil Nail Verification Load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Lance Kitchens</dc:creator>
  <cp:lastModifiedBy>Allen Cadden</cp:lastModifiedBy>
  <cp:revision>42</cp:revision>
  <dcterms:created xsi:type="dcterms:W3CDTF">2016-10-24T16:12:29Z</dcterms:created>
  <dcterms:modified xsi:type="dcterms:W3CDTF">2016-11-09T20:07:07Z</dcterms:modified>
</cp:coreProperties>
</file>